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7" r:id="rId4"/>
    <p:sldId id="257" r:id="rId5"/>
    <p:sldId id="268" r:id="rId6"/>
    <p:sldId id="271" r:id="rId7"/>
    <p:sldId id="273" r:id="rId8"/>
    <p:sldId id="272"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4" r:id="rId27"/>
    <p:sldId id="295" r:id="rId28"/>
    <p:sldId id="296" r:id="rId29"/>
    <p:sldId id="291" r:id="rId30"/>
    <p:sldId id="292" r:id="rId31"/>
    <p:sldId id="293" r:id="rId32"/>
    <p:sldId id="266" r:id="rId33"/>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Public Sans" panose="020B0604020202020204" charset="0"/>
      <p:regular r:id="rId38"/>
    </p:embeddedFont>
    <p:embeddedFont>
      <p:font typeface="Public Sans Medium"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01233" y="6873329"/>
            <a:ext cx="18553270" cy="3447965"/>
            <a:chOff x="0" y="0"/>
            <a:chExt cx="7796805" cy="1495993"/>
          </a:xfrm>
        </p:grpSpPr>
        <p:sp>
          <p:nvSpPr>
            <p:cNvPr id="3" name="Freeform 3"/>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4" name="TextBox 4"/>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762000" y="5513456"/>
            <a:ext cx="17145000" cy="4561949"/>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2"/>
            <a:stretch>
              <a:fillRect t="-144363" r="-9035" b="-20568"/>
            </a:stretch>
          </a:blipFill>
        </p:spPr>
      </p:sp>
      <p:sp>
        <p:nvSpPr>
          <p:cNvPr id="6" name="TextBox 6"/>
          <p:cNvSpPr txBox="1"/>
          <p:nvPr/>
        </p:nvSpPr>
        <p:spPr>
          <a:xfrm>
            <a:off x="3104208" y="1454091"/>
            <a:ext cx="12460584" cy="3257302"/>
          </a:xfrm>
          <a:prstGeom prst="rect">
            <a:avLst/>
          </a:prstGeom>
        </p:spPr>
        <p:txBody>
          <a:bodyPr wrap="square" lIns="0" tIns="0" rIns="0" bIns="0" rtlCol="0" anchor="t">
            <a:spAutoFit/>
          </a:bodyPr>
          <a:lstStyle/>
          <a:p>
            <a:pPr algn="ctr">
              <a:lnSpc>
                <a:spcPts val="12661"/>
              </a:lnSpc>
            </a:pPr>
            <a:r>
              <a:rPr lang="en-US" sz="13188" b="1" spc="-1081" dirty="0">
                <a:solidFill>
                  <a:srgbClr val="3A855D"/>
                </a:solidFill>
                <a:latin typeface="Public Sans"/>
                <a:ea typeface="Public Sans"/>
                <a:cs typeface="Public Sans"/>
                <a:sym typeface="Public Sans"/>
              </a:rPr>
              <a:t>Bank CRM Analysis</a:t>
            </a: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TextBox 7">
            <a:extLst>
              <a:ext uri="{FF2B5EF4-FFF2-40B4-BE49-F238E27FC236}">
                <a16:creationId xmlns:a16="http://schemas.microsoft.com/office/drawing/2014/main" id="{34719DC8-73C4-4375-9D2A-DF59E014AFA1}"/>
              </a:ext>
            </a:extLst>
          </p:cNvPr>
          <p:cNvSpPr txBox="1"/>
          <p:nvPr/>
        </p:nvSpPr>
        <p:spPr>
          <a:xfrm>
            <a:off x="2266284" y="5057947"/>
            <a:ext cx="13944600" cy="455509"/>
          </a:xfrm>
          <a:prstGeom prst="rect">
            <a:avLst/>
          </a:prstGeom>
        </p:spPr>
        <p:txBody>
          <a:bodyPr wrap="square" lIns="0" tIns="0" rIns="0" bIns="0" rtlCol="0" anchor="t">
            <a:spAutoFit/>
          </a:bodyPr>
          <a:lstStyle/>
          <a:p>
            <a:pPr marL="0" lvl="0" indent="0" algn="ctr">
              <a:lnSpc>
                <a:spcPts val="3358"/>
              </a:lnSpc>
              <a:spcBef>
                <a:spcPct val="0"/>
              </a:spcBef>
            </a:pPr>
            <a:r>
              <a:rPr lang="en-US" sz="4361" spc="-357" dirty="0">
                <a:solidFill>
                  <a:srgbClr val="3A855D"/>
                </a:solidFill>
                <a:latin typeface="Public Sans"/>
                <a:ea typeface="Public Sans"/>
                <a:cs typeface="Public Sans"/>
                <a:sym typeface="Public Sans"/>
              </a:rPr>
              <a:t>Project Report by –Sahazadi Khatun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Customers and Exited Customers by AgeGroup</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828800" y="3140224"/>
            <a:ext cx="6567055" cy="6001643"/>
          </a:xfrm>
          <a:prstGeom prst="rect">
            <a:avLst/>
          </a:prstGeom>
          <a:noFill/>
        </p:spPr>
        <p:txBody>
          <a:bodyPr wrap="square">
            <a:spAutoFit/>
          </a:bodyPr>
          <a:lstStyle/>
          <a:p>
            <a:pPr marL="457200" indent="-457200">
              <a:buFont typeface="Arial" panose="020B0604020202020204" pitchFamily="34" charset="0"/>
              <a:buChar char="•"/>
            </a:pPr>
            <a:r>
              <a:rPr lang="en-US" sz="2400" spc="119" dirty="0">
                <a:solidFill>
                  <a:srgbClr val="F1F0EC"/>
                </a:solidFill>
                <a:latin typeface="Public Sans Medium"/>
              </a:rPr>
              <a:t>Tenure 4 has the highest number of customers (3K).</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Exit rate peaks at tenure 5 (21.9%), indicating higher churn risk around this stage.</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Lowest exit rate at tenure 4 (19.4%), despite having the most customers.</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Customer count declines after tenure 5, suggesting retention challenges with longer tenure.</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Focus retention efforts on customers with 5+ years tenure to reduce churn.</a:t>
            </a:r>
          </a:p>
        </p:txBody>
      </p:sp>
      <p:pic>
        <p:nvPicPr>
          <p:cNvPr id="8" name="Picture 7">
            <a:extLst>
              <a:ext uri="{FF2B5EF4-FFF2-40B4-BE49-F238E27FC236}">
                <a16:creationId xmlns:a16="http://schemas.microsoft.com/office/drawing/2014/main" id="{32C79E89-3455-40C7-8CE0-2F4BB84A1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1927" y="3376564"/>
            <a:ext cx="8076282" cy="5586095"/>
          </a:xfrm>
          <a:prstGeom prst="rect">
            <a:avLst/>
          </a:prstGeom>
        </p:spPr>
      </p:pic>
    </p:spTree>
    <p:extLst>
      <p:ext uri="{BB962C8B-B14F-4D97-AF65-F5344CB8AC3E}">
        <p14:creationId xmlns:p14="http://schemas.microsoft.com/office/powerpoint/2010/main" val="338316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792914"/>
            <a:ext cx="13487399" cy="105157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Age vs. Estimated Salary by AgeGroup</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995055" y="3397052"/>
              <a:ext cx="6567055" cy="6001643"/>
            </a:xfrm>
            <a:prstGeom prst="rect">
              <a:avLst/>
            </a:prstGeom>
            <a:noFill/>
          </p:spPr>
          <p:txBody>
            <a:bodyPr wrap="square">
              <a:spAutoFit/>
            </a:bodyPr>
            <a:lstStyle/>
            <a:p>
              <a:pPr marL="457200" indent="-457200">
                <a:buFont typeface="Arial" panose="020B0604020202020204" pitchFamily="34" charset="0"/>
                <a:buChar char="•"/>
              </a:pPr>
              <a:r>
                <a:rPr lang="en-US" sz="2400" b="1" spc="119" dirty="0">
                  <a:solidFill>
                    <a:srgbClr val="F1F0EC"/>
                  </a:solidFill>
                  <a:latin typeface="Public Sans Medium"/>
                </a:rPr>
                <a:t>Middle-aged group forms the largest segment of customers.</a:t>
              </a:r>
            </a:p>
            <a:p>
              <a:endParaRPr lang="en-US" sz="2400" b="1" spc="119" dirty="0">
                <a:solidFill>
                  <a:srgbClr val="F1F0EC"/>
                </a:solidFill>
                <a:latin typeface="Public Sans Medium"/>
              </a:endParaRPr>
            </a:p>
            <a:p>
              <a:pPr marL="457200" indent="-457200">
                <a:buFont typeface="Arial" panose="020B0604020202020204" pitchFamily="34" charset="0"/>
                <a:buChar char="•"/>
              </a:pPr>
              <a:r>
                <a:rPr lang="en-US" sz="2400" b="1" spc="119" dirty="0">
                  <a:solidFill>
                    <a:srgbClr val="F1F0EC"/>
                  </a:solidFill>
                  <a:latin typeface="Public Sans Medium"/>
                </a:rPr>
                <a:t>Young customers mostly have lower estimated salaries (&lt;100K).</a:t>
              </a:r>
            </a:p>
            <a:p>
              <a:endParaRPr lang="en-US" sz="2400" b="1" spc="119" dirty="0">
                <a:solidFill>
                  <a:srgbClr val="F1F0EC"/>
                </a:solidFill>
                <a:latin typeface="Public Sans Medium"/>
              </a:endParaRPr>
            </a:p>
            <a:p>
              <a:pPr marL="457200" indent="-457200">
                <a:buFont typeface="Arial" panose="020B0604020202020204" pitchFamily="34" charset="0"/>
                <a:buChar char="•"/>
              </a:pPr>
              <a:r>
                <a:rPr lang="en-US" sz="2400" b="1" spc="119" dirty="0">
                  <a:solidFill>
                    <a:srgbClr val="F1F0EC"/>
                  </a:solidFill>
                  <a:latin typeface="Public Sans Medium"/>
                </a:rPr>
                <a:t>Seniors show a wider salary range, including the highest earners.</a:t>
              </a:r>
            </a:p>
            <a:p>
              <a:endParaRPr lang="en-US" sz="2400" b="1" spc="119" dirty="0">
                <a:solidFill>
                  <a:srgbClr val="F1F0EC"/>
                </a:solidFill>
                <a:latin typeface="Public Sans Medium"/>
              </a:endParaRPr>
            </a:p>
            <a:p>
              <a:pPr marL="457200" indent="-457200">
                <a:buFont typeface="Arial" panose="020B0604020202020204" pitchFamily="34" charset="0"/>
                <a:buChar char="•"/>
              </a:pPr>
              <a:r>
                <a:rPr lang="en-US" sz="2400" b="1" spc="119" dirty="0">
                  <a:solidFill>
                    <a:srgbClr val="F1F0EC"/>
                  </a:solidFill>
                  <a:latin typeface="Public Sans Medium"/>
                </a:rPr>
                <a:t>Salary variation increases with age, indicating greater income diversity among older customers.</a:t>
              </a:r>
            </a:p>
            <a:p>
              <a:endParaRPr lang="en-US" sz="2400" b="1" spc="119" dirty="0">
                <a:solidFill>
                  <a:srgbClr val="F1F0EC"/>
                </a:solidFill>
                <a:latin typeface="Public Sans Medium"/>
              </a:endParaRPr>
            </a:p>
            <a:p>
              <a:pPr marL="457200" indent="-457200">
                <a:buFont typeface="Arial" panose="020B0604020202020204" pitchFamily="34" charset="0"/>
                <a:buChar char="•"/>
              </a:pPr>
              <a:r>
                <a:rPr lang="en-US" sz="2400" b="1" spc="119" dirty="0">
                  <a:solidFill>
                    <a:srgbClr val="F1F0EC"/>
                  </a:solidFill>
                  <a:latin typeface="Public Sans Medium"/>
                </a:rPr>
                <a:t>Potential to target middle-aged and senior segments for higher-value offerings.</a:t>
              </a:r>
            </a:p>
          </p:txBody>
        </p:sp>
      </p:grpSp>
      <p:pic>
        <p:nvPicPr>
          <p:cNvPr id="8" name="Picture 7">
            <a:extLst>
              <a:ext uri="{FF2B5EF4-FFF2-40B4-BE49-F238E27FC236}">
                <a16:creationId xmlns:a16="http://schemas.microsoft.com/office/drawing/2014/main" id="{58C9EEEC-79BE-4B7C-BCBE-B659AFECE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152" y="3391201"/>
            <a:ext cx="7957848" cy="5490425"/>
          </a:xfrm>
          <a:prstGeom prst="rect">
            <a:avLst/>
          </a:prstGeom>
        </p:spPr>
      </p:pic>
    </p:spTree>
    <p:extLst>
      <p:ext uri="{BB962C8B-B14F-4D97-AF65-F5344CB8AC3E}">
        <p14:creationId xmlns:p14="http://schemas.microsoft.com/office/powerpoint/2010/main" val="20427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Average Balance and Estimated Salary by Geography Location</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828800" y="3376564"/>
            <a:ext cx="6567055" cy="5262979"/>
          </a:xfrm>
          <a:prstGeom prst="rect">
            <a:avLst/>
          </a:prstGeom>
          <a:noFill/>
        </p:spPr>
        <p:txBody>
          <a:bodyPr wrap="square">
            <a:spAutoFit/>
          </a:bodyPr>
          <a:lstStyle/>
          <a:p>
            <a:pPr marL="457200" indent="-457200">
              <a:buFont typeface="Arial" panose="020B0604020202020204" pitchFamily="34" charset="0"/>
              <a:buChar char="•"/>
            </a:pPr>
            <a:r>
              <a:rPr lang="en-US" sz="2400" spc="119" dirty="0">
                <a:solidFill>
                  <a:srgbClr val="F1F0EC"/>
                </a:solidFill>
                <a:latin typeface="Public Sans Medium"/>
              </a:rPr>
              <a:t>Germany shows the highest average balance (120K) among all countries.</a:t>
            </a:r>
          </a:p>
          <a:p>
            <a:pPr marL="457200" indent="-457200">
              <a:buFont typeface="Arial" panose="020B0604020202020204" pitchFamily="34" charset="0"/>
              <a:buChar char="•"/>
            </a:pPr>
            <a:r>
              <a:rPr lang="en-US" sz="2400" spc="119" dirty="0">
                <a:solidFill>
                  <a:srgbClr val="F1F0EC"/>
                </a:solidFill>
                <a:latin typeface="Public Sans Medium"/>
              </a:rPr>
              <a:t>France and Spain have the same average balance (62K), much lower than Germany.</a:t>
            </a:r>
          </a:p>
          <a:p>
            <a:pPr marL="457200" indent="-457200">
              <a:buFont typeface="Arial" panose="020B0604020202020204" pitchFamily="34" charset="0"/>
              <a:buChar char="•"/>
            </a:pPr>
            <a:r>
              <a:rPr lang="en-US" sz="2400" spc="119" dirty="0">
                <a:solidFill>
                  <a:srgbClr val="F1F0EC"/>
                </a:solidFill>
                <a:latin typeface="Public Sans Medium"/>
              </a:rPr>
              <a:t>Despite the lower balance, France and Spain have similar estimated salaries (~100K).</a:t>
            </a:r>
          </a:p>
          <a:p>
            <a:pPr marL="457200" indent="-457200">
              <a:buFont typeface="Arial" panose="020B0604020202020204" pitchFamily="34" charset="0"/>
              <a:buChar char="•"/>
            </a:pPr>
            <a:r>
              <a:rPr lang="en-US" sz="2400" spc="119" dirty="0">
                <a:solidFill>
                  <a:srgbClr val="F1F0EC"/>
                </a:solidFill>
                <a:latin typeface="Public Sans Medium"/>
              </a:rPr>
              <a:t>Germany’s higher balance suggests stronger savings or financial stability.</a:t>
            </a:r>
          </a:p>
          <a:p>
            <a:pPr marL="457200" indent="-457200">
              <a:buFont typeface="Arial" panose="020B0604020202020204" pitchFamily="34" charset="0"/>
              <a:buChar char="•"/>
            </a:pPr>
            <a:r>
              <a:rPr lang="en-US" sz="2400" spc="119" dirty="0">
                <a:solidFill>
                  <a:srgbClr val="F1F0EC"/>
                </a:solidFill>
                <a:latin typeface="Public Sans Medium"/>
              </a:rPr>
              <a:t>Overall, salaries are consistent, but balances vary significantly by geography.</a:t>
            </a:r>
          </a:p>
        </p:txBody>
      </p:sp>
      <p:pic>
        <p:nvPicPr>
          <p:cNvPr id="9" name="Picture 8">
            <a:extLst>
              <a:ext uri="{FF2B5EF4-FFF2-40B4-BE49-F238E27FC236}">
                <a16:creationId xmlns:a16="http://schemas.microsoft.com/office/drawing/2014/main" id="{D5A64CEA-71D0-4326-8A5E-004B52E84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0" y="3366173"/>
            <a:ext cx="7963811" cy="5519802"/>
          </a:xfrm>
          <a:prstGeom prst="rect">
            <a:avLst/>
          </a:prstGeom>
        </p:spPr>
      </p:pic>
    </p:spTree>
    <p:extLst>
      <p:ext uri="{BB962C8B-B14F-4D97-AF65-F5344CB8AC3E}">
        <p14:creationId xmlns:p14="http://schemas.microsoft.com/office/powerpoint/2010/main" val="1136640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3009900" y="647700"/>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Total Customers and Exited Customers Percent Yearly</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995055" y="3397052"/>
              <a:ext cx="6567055" cy="4893647"/>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Total customers grew steadily from 2.0K (2016) to 3.3K (2019).</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Exited customer percentage stayed relatively stable between 19–22%.</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Despite strong customer growth, the exit rate didn’t improve over the years.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customer acquisition is rising, but retention challenges persist.</a:t>
              </a:r>
            </a:p>
          </p:txBody>
        </p:sp>
      </p:grpSp>
      <p:pic>
        <p:nvPicPr>
          <p:cNvPr id="11" name="Picture 10">
            <a:extLst>
              <a:ext uri="{FF2B5EF4-FFF2-40B4-BE49-F238E27FC236}">
                <a16:creationId xmlns:a16="http://schemas.microsoft.com/office/drawing/2014/main" id="{0F3B5563-D862-406E-AF60-BBE2E4864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5" y="3162300"/>
            <a:ext cx="8461336" cy="5912532"/>
          </a:xfrm>
          <a:prstGeom prst="rect">
            <a:avLst/>
          </a:prstGeom>
        </p:spPr>
      </p:pic>
    </p:spTree>
    <p:extLst>
      <p:ext uri="{BB962C8B-B14F-4D97-AF65-F5344CB8AC3E}">
        <p14:creationId xmlns:p14="http://schemas.microsoft.com/office/powerpoint/2010/main" val="1094412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Total Customers and Exited Customers by Geography Location</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828800" y="3376564"/>
            <a:ext cx="6567055" cy="5262979"/>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France has the highest customer base (5.0K) among all countries.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Germany and Spain have equal total customers (2.5K each).</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Exited customers are highest in France and Germany (0.8K each).</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Spain has the lowest exits (0.4K), indicating better customer retention.</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Overall, France leads in customers but also faces higher churn.</a:t>
            </a:r>
          </a:p>
        </p:txBody>
      </p:sp>
      <p:pic>
        <p:nvPicPr>
          <p:cNvPr id="3" name="Picture 2">
            <a:extLst>
              <a:ext uri="{FF2B5EF4-FFF2-40B4-BE49-F238E27FC236}">
                <a16:creationId xmlns:a16="http://schemas.microsoft.com/office/drawing/2014/main" id="{73888FAE-A898-4C0F-A82A-6EC75FA64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0" y="2978805"/>
            <a:ext cx="8425252" cy="6082963"/>
          </a:xfrm>
          <a:prstGeom prst="rect">
            <a:avLst/>
          </a:prstGeom>
        </p:spPr>
      </p:pic>
    </p:spTree>
    <p:extLst>
      <p:ext uri="{BB962C8B-B14F-4D97-AF65-F5344CB8AC3E}">
        <p14:creationId xmlns:p14="http://schemas.microsoft.com/office/powerpoint/2010/main" val="72194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3009900" y="594035"/>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Percentage of Customers </a:t>
            </a:r>
          </a:p>
          <a:p>
            <a:pPr algn="ctr">
              <a:lnSpc>
                <a:spcPts val="8159"/>
              </a:lnSpc>
            </a:pPr>
            <a:r>
              <a:rPr lang="en-US" sz="7200" spc="-696" dirty="0">
                <a:solidFill>
                  <a:srgbClr val="3A855D"/>
                </a:solidFill>
                <a:latin typeface="Public Sans"/>
                <a:ea typeface="Public Sans"/>
                <a:cs typeface="Public Sans"/>
                <a:sym typeface="Public Sans"/>
              </a:rPr>
              <a:t>Exited Category</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549851"/>
              <a:ext cx="6567055" cy="4893647"/>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79.63% of customers are retained, showing strong overall loyalty.</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20.37% of customers have exited, indicating moderate churn.</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The retention rate is healthy, but reducing churn could further boost growth.</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Focus on understanding exit reasons to improve long-term customer retention.</a:t>
              </a:r>
            </a:p>
          </p:txBody>
        </p:sp>
      </p:grpSp>
      <p:pic>
        <p:nvPicPr>
          <p:cNvPr id="10" name="Picture 9">
            <a:extLst>
              <a:ext uri="{FF2B5EF4-FFF2-40B4-BE49-F238E27FC236}">
                <a16:creationId xmlns:a16="http://schemas.microsoft.com/office/drawing/2014/main" id="{D082DBC9-1AAD-4B5C-AFF8-65C4347AB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84" y="3467100"/>
            <a:ext cx="7411079" cy="5063470"/>
          </a:xfrm>
          <a:prstGeom prst="rect">
            <a:avLst/>
          </a:prstGeom>
        </p:spPr>
      </p:pic>
    </p:spTree>
    <p:extLst>
      <p:ext uri="{BB962C8B-B14F-4D97-AF65-F5344CB8AC3E}">
        <p14:creationId xmlns:p14="http://schemas.microsoft.com/office/powerpoint/2010/main" val="1793452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Percentage of Customers </a:t>
            </a:r>
          </a:p>
          <a:p>
            <a:pPr algn="ctr">
              <a:lnSpc>
                <a:spcPts val="8159"/>
              </a:lnSpc>
            </a:pPr>
            <a:r>
              <a:rPr lang="en-US" sz="7200" spc="-696" dirty="0">
                <a:solidFill>
                  <a:srgbClr val="3A855D"/>
                </a:solidFill>
                <a:latin typeface="Public Sans"/>
                <a:ea typeface="Public Sans"/>
                <a:cs typeface="Public Sans"/>
                <a:sym typeface="Public Sans"/>
              </a:rPr>
              <a:t>Active Category</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828800" y="3376564"/>
            <a:ext cx="6567055" cy="5262979"/>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51.51% of customers are active members, slightly higher than inactive ones.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48.49% are inactive, indicating near-equal engagement levels.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The small gap suggests a need to boost customer activity and involvement.</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Engagement programs could help convert inactive members to active ones.</a:t>
            </a:r>
          </a:p>
        </p:txBody>
      </p:sp>
      <p:pic>
        <p:nvPicPr>
          <p:cNvPr id="8" name="Picture 7">
            <a:extLst>
              <a:ext uri="{FF2B5EF4-FFF2-40B4-BE49-F238E27FC236}">
                <a16:creationId xmlns:a16="http://schemas.microsoft.com/office/drawing/2014/main" id="{7FC93F1C-7A71-4F73-B346-8135E37A7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899" y="3472265"/>
            <a:ext cx="8028144" cy="5493802"/>
          </a:xfrm>
          <a:prstGeom prst="rect">
            <a:avLst/>
          </a:prstGeom>
        </p:spPr>
      </p:pic>
    </p:spTree>
    <p:extLst>
      <p:ext uri="{BB962C8B-B14F-4D97-AF65-F5344CB8AC3E}">
        <p14:creationId xmlns:p14="http://schemas.microsoft.com/office/powerpoint/2010/main" val="194401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3009900" y="594035"/>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Total Customers by Exited </a:t>
            </a:r>
          </a:p>
          <a:p>
            <a:pPr algn="ctr">
              <a:lnSpc>
                <a:spcPts val="8159"/>
              </a:lnSpc>
            </a:pPr>
            <a:r>
              <a:rPr lang="en-US" sz="7200" spc="-696" dirty="0">
                <a:solidFill>
                  <a:srgbClr val="3A855D"/>
                </a:solidFill>
                <a:latin typeface="Public Sans"/>
                <a:ea typeface="Public Sans"/>
                <a:cs typeface="Public Sans"/>
                <a:sym typeface="Public Sans"/>
              </a:rPr>
              <a:t>and Active Category</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549851"/>
              <a:ext cx="6567055" cy="4154984"/>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Active members: 4.4K retained, only 0.7K exited — strong loyalty.</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Inactive members: Higher exits (1.3K) compared to active ones.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Retention is significantly better among active customers.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that customer engagement directly reduces churn.</a:t>
              </a:r>
            </a:p>
          </p:txBody>
        </p:sp>
      </p:grpSp>
      <p:pic>
        <p:nvPicPr>
          <p:cNvPr id="8" name="Picture 7">
            <a:extLst>
              <a:ext uri="{FF2B5EF4-FFF2-40B4-BE49-F238E27FC236}">
                <a16:creationId xmlns:a16="http://schemas.microsoft.com/office/drawing/2014/main" id="{CA4FBDDF-CAC8-4228-B8F9-43AE0DA7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41" y="3240815"/>
            <a:ext cx="8704673" cy="5791199"/>
          </a:xfrm>
          <a:prstGeom prst="rect">
            <a:avLst/>
          </a:prstGeom>
        </p:spPr>
      </p:pic>
    </p:spTree>
    <p:extLst>
      <p:ext uri="{BB962C8B-B14F-4D97-AF65-F5344CB8AC3E}">
        <p14:creationId xmlns:p14="http://schemas.microsoft.com/office/powerpoint/2010/main" val="388803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105157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Churn Rate by Geography Location</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828800" y="3376564"/>
            <a:ext cx="6567055" cy="4154984"/>
          </a:xfrm>
          <a:prstGeom prst="rect">
            <a:avLst/>
          </a:prstGeom>
          <a:noFill/>
        </p:spPr>
        <p:txBody>
          <a:bodyPr wrap="square">
            <a:spAutoFit/>
          </a:bodyPr>
          <a:lstStyle/>
          <a:p>
            <a:pPr marL="342900" indent="-342900">
              <a:buFont typeface="Arial" panose="020B0604020202020204" pitchFamily="34" charset="0"/>
              <a:buChar char="•"/>
            </a:pPr>
            <a:r>
              <a:rPr lang="en-US" sz="2400" b="1" spc="119" dirty="0">
                <a:solidFill>
                  <a:srgbClr val="F1F0EC"/>
                </a:solidFill>
                <a:latin typeface="Public Sans Medium"/>
              </a:rPr>
              <a:t>Germany shows the highest churn rate (0.32) — key area of concern.</a:t>
            </a:r>
          </a:p>
          <a:p>
            <a:endParaRPr lang="en-US" sz="2400" b="1" spc="119" dirty="0">
              <a:solidFill>
                <a:srgbClr val="F1F0EC"/>
              </a:solidFill>
              <a:latin typeface="Public Sans Medium"/>
            </a:endParaRPr>
          </a:p>
          <a:p>
            <a:pPr marL="342900" indent="-342900">
              <a:buFont typeface="Arial" panose="020B0604020202020204" pitchFamily="34" charset="0"/>
              <a:buChar char="•"/>
            </a:pPr>
            <a:r>
              <a:rPr lang="en-US" sz="2400" b="1" spc="119" dirty="0">
                <a:solidFill>
                  <a:srgbClr val="F1F0EC"/>
                </a:solidFill>
                <a:latin typeface="Public Sans Medium"/>
              </a:rPr>
              <a:t>Spain (0.17) and France (0.16) have much lower churn rates.</a:t>
            </a:r>
          </a:p>
          <a:p>
            <a:endParaRPr lang="en-US" sz="2400" b="1" spc="119" dirty="0">
              <a:solidFill>
                <a:srgbClr val="F1F0EC"/>
              </a:solidFill>
              <a:latin typeface="Public Sans Medium"/>
            </a:endParaRPr>
          </a:p>
          <a:p>
            <a:pPr marL="342900" indent="-342900">
              <a:buFont typeface="Arial" panose="020B0604020202020204" pitchFamily="34" charset="0"/>
              <a:buChar char="•"/>
            </a:pPr>
            <a:r>
              <a:rPr lang="en-US" sz="2400" b="1" spc="119" dirty="0">
                <a:solidFill>
                  <a:srgbClr val="F1F0EC"/>
                </a:solidFill>
                <a:latin typeface="Public Sans Medium"/>
              </a:rPr>
              <a:t>Indicates customer retention issues are most severe in Germany.</a:t>
            </a:r>
          </a:p>
          <a:p>
            <a:endParaRPr lang="en-US" sz="2400" b="1" spc="119" dirty="0">
              <a:solidFill>
                <a:srgbClr val="F1F0EC"/>
              </a:solidFill>
              <a:latin typeface="Public Sans Medium"/>
            </a:endParaRPr>
          </a:p>
          <a:p>
            <a:pPr marL="342900" indent="-342900">
              <a:buFont typeface="Arial" panose="020B0604020202020204" pitchFamily="34" charset="0"/>
              <a:buChar char="•"/>
            </a:pPr>
            <a:r>
              <a:rPr lang="en-US" sz="2400" b="1" spc="119" dirty="0">
                <a:solidFill>
                  <a:srgbClr val="F1F0EC"/>
                </a:solidFill>
                <a:latin typeface="Public Sans Medium"/>
              </a:rPr>
              <a:t>Focused retention strategies are needed for the German market.</a:t>
            </a:r>
          </a:p>
        </p:txBody>
      </p:sp>
      <p:pic>
        <p:nvPicPr>
          <p:cNvPr id="9" name="Picture 8">
            <a:extLst>
              <a:ext uri="{FF2B5EF4-FFF2-40B4-BE49-F238E27FC236}">
                <a16:creationId xmlns:a16="http://schemas.microsoft.com/office/drawing/2014/main" id="{7E73C33A-AFB8-4DEF-8714-5E9C013BE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190" y="3282227"/>
            <a:ext cx="8534400" cy="5873878"/>
          </a:xfrm>
          <a:prstGeom prst="rect">
            <a:avLst/>
          </a:prstGeom>
        </p:spPr>
      </p:pic>
    </p:spTree>
    <p:extLst>
      <p:ext uri="{BB962C8B-B14F-4D97-AF65-F5344CB8AC3E}">
        <p14:creationId xmlns:p14="http://schemas.microsoft.com/office/powerpoint/2010/main" val="4181747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3009900" y="594035"/>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Balance vs. Credit Score </a:t>
            </a:r>
          </a:p>
          <a:p>
            <a:pPr algn="ctr">
              <a:lnSpc>
                <a:spcPts val="8159"/>
              </a:lnSpc>
            </a:pPr>
            <a:r>
              <a:rPr lang="en-US" sz="7200" spc="-696" dirty="0">
                <a:solidFill>
                  <a:srgbClr val="3A855D"/>
                </a:solidFill>
                <a:latin typeface="Public Sans"/>
                <a:ea typeface="Public Sans"/>
                <a:cs typeface="Public Sans"/>
                <a:sym typeface="Public Sans"/>
              </a:rPr>
              <a:t>by Exited Category</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088552"/>
              <a:ext cx="6567055" cy="6370975"/>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Most customers (retained and exited) have balances between 50K–200K.</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Exited customers (black dots) are scattered across all balance levels.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Credit scores show no strong separation between exited and retained customers.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that balance and credit score alone don’t strongly predict churn.</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Suggests other factors (e.g., engagement, geography) may influence exits.</a:t>
              </a:r>
            </a:p>
          </p:txBody>
        </p:sp>
      </p:grpSp>
      <p:pic>
        <p:nvPicPr>
          <p:cNvPr id="9" name="Picture 8">
            <a:extLst>
              <a:ext uri="{FF2B5EF4-FFF2-40B4-BE49-F238E27FC236}">
                <a16:creationId xmlns:a16="http://schemas.microsoft.com/office/drawing/2014/main" id="{F838300B-F300-4B1F-9E3F-DC299C07F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5700"/>
            <a:ext cx="9475740" cy="4280596"/>
          </a:xfrm>
          <a:prstGeom prst="rect">
            <a:avLst/>
          </a:prstGeom>
        </p:spPr>
      </p:pic>
    </p:spTree>
    <p:extLst>
      <p:ext uri="{BB962C8B-B14F-4D97-AF65-F5344CB8AC3E}">
        <p14:creationId xmlns:p14="http://schemas.microsoft.com/office/powerpoint/2010/main" val="75213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0878324" y="2535995"/>
            <a:ext cx="5754494" cy="5215010"/>
          </a:xfrm>
          <a:custGeom>
            <a:avLst/>
            <a:gdLst/>
            <a:ahLst/>
            <a:cxnLst/>
            <a:rect l="l" t="t" r="r" b="b"/>
            <a:pathLst>
              <a:path w="5754494" h="5215010">
                <a:moveTo>
                  <a:pt x="0" y="0"/>
                </a:moveTo>
                <a:lnTo>
                  <a:pt x="5754494" y="0"/>
                </a:lnTo>
                <a:lnTo>
                  <a:pt x="5754494" y="5215010"/>
                </a:lnTo>
                <a:lnTo>
                  <a:pt x="0" y="5215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09699" y="556714"/>
            <a:ext cx="7519837" cy="1051570"/>
          </a:xfrm>
          <a:prstGeom prst="rect">
            <a:avLst/>
          </a:prstGeom>
        </p:spPr>
        <p:txBody>
          <a:bodyPr lIns="0" tIns="0" rIns="0" bIns="0" rtlCol="0" anchor="t">
            <a:spAutoFit/>
          </a:bodyPr>
          <a:lstStyle/>
          <a:p>
            <a:pPr algn="l">
              <a:lnSpc>
                <a:spcPts val="8159"/>
              </a:lnSpc>
            </a:pPr>
            <a:r>
              <a:rPr lang="en-US" sz="8499" spc="-696" dirty="0">
                <a:solidFill>
                  <a:srgbClr val="3A855D"/>
                </a:solidFill>
                <a:latin typeface="Public Sans"/>
                <a:ea typeface="Public Sans"/>
                <a:cs typeface="Public Sans"/>
                <a:sym typeface="Public Sans"/>
              </a:rPr>
              <a:t>Contents</a:t>
            </a:r>
          </a:p>
        </p:txBody>
      </p:sp>
      <p:sp>
        <p:nvSpPr>
          <p:cNvPr id="4" name="TextBox 4"/>
          <p:cNvSpPr txBox="1"/>
          <p:nvPr/>
        </p:nvSpPr>
        <p:spPr>
          <a:xfrm>
            <a:off x="1409699" y="1608284"/>
            <a:ext cx="7519837" cy="7727180"/>
          </a:xfrm>
          <a:prstGeom prst="rect">
            <a:avLst/>
          </a:prstGeom>
        </p:spPr>
        <p:txBody>
          <a:bodyPr lIns="0" tIns="0" rIns="0" bIns="0" rtlCol="0" anchor="t">
            <a:spAutoFit/>
          </a:bodyPr>
          <a:lstStyle/>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Introduction</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Problem Statement</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Data Overview (Schema)</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Metrics and their Insights</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Dashboard Snippets</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Challenges Faced</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Conclusion</a:t>
            </a:r>
          </a:p>
          <a:p>
            <a:pPr marL="342900" lvl="0" indent="-342900" algn="l">
              <a:lnSpc>
                <a:spcPct val="200000"/>
              </a:lnSpc>
              <a:spcBef>
                <a:spcPct val="0"/>
              </a:spcBef>
              <a:buFont typeface="Arial" panose="020B0604020202020204" pitchFamily="34" charset="0"/>
              <a:buChar char="•"/>
            </a:pPr>
            <a:r>
              <a:rPr lang="en-US" sz="3200" b="1" u="none" spc="119" dirty="0">
                <a:solidFill>
                  <a:srgbClr val="3A855D"/>
                </a:solidFill>
                <a:latin typeface="Public Sans Medium"/>
                <a:ea typeface="Public Sans Medium"/>
                <a:cs typeface="Public Sans Medium"/>
                <a:sym typeface="Public Sans Medium"/>
              </a:rPr>
              <a:t>Recommendations</a:t>
            </a:r>
          </a:p>
        </p:txBody>
      </p:sp>
      <p:sp>
        <p:nvSpPr>
          <p:cNvPr id="5" name="Freeform 5"/>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 by NumOfProducts</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909103"/>
            <a:ext cx="6567055" cy="4154984"/>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Majority of customers hold 1 or 2 products (5.1K and 4.6K respectively).</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Very few customers have 3 or more products (only 0.4K combined).</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limited cross-selling of additional products.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Opportunity to increase revenue by promoting multi-product adoption.</a:t>
            </a:r>
          </a:p>
        </p:txBody>
      </p:sp>
      <p:pic>
        <p:nvPicPr>
          <p:cNvPr id="3" name="Picture 2">
            <a:extLst>
              <a:ext uri="{FF2B5EF4-FFF2-40B4-BE49-F238E27FC236}">
                <a16:creationId xmlns:a16="http://schemas.microsoft.com/office/drawing/2014/main" id="{ACDD39D3-EC98-4127-9490-1B57306CE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1927" y="3162300"/>
            <a:ext cx="8205495" cy="5648590"/>
          </a:xfrm>
          <a:prstGeom prst="rect">
            <a:avLst/>
          </a:prstGeom>
        </p:spPr>
      </p:pic>
    </p:spTree>
    <p:extLst>
      <p:ext uri="{BB962C8B-B14F-4D97-AF65-F5344CB8AC3E}">
        <p14:creationId xmlns:p14="http://schemas.microsoft.com/office/powerpoint/2010/main" val="223356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3009900" y="594035"/>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Churn Rate</a:t>
            </a:r>
          </a:p>
          <a:p>
            <a:pPr algn="ctr">
              <a:lnSpc>
                <a:spcPts val="8159"/>
              </a:lnSpc>
            </a:pPr>
            <a:r>
              <a:rPr lang="en-US" sz="7200" spc="-696" dirty="0">
                <a:solidFill>
                  <a:srgbClr val="3A855D"/>
                </a:solidFill>
                <a:latin typeface="Public Sans"/>
                <a:ea typeface="Public Sans"/>
                <a:cs typeface="Public Sans"/>
                <a:sym typeface="Public Sans"/>
              </a:rPr>
              <a:t>by NoOfProducts</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177685"/>
              <a:ext cx="6567055" cy="5632311"/>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Churn rate rises sharply with the number of products.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Customers with 4 products have 100% churn, the highest risk group.</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3-product customers also show a very high churn (0.83).</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2-product customers have the lowest churn (0.08) — most stable segment.</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a potential issue with multi-product customers — needs investigation.</a:t>
              </a:r>
            </a:p>
          </p:txBody>
        </p:sp>
      </p:grpSp>
      <p:pic>
        <p:nvPicPr>
          <p:cNvPr id="8" name="Picture 7">
            <a:extLst>
              <a:ext uri="{FF2B5EF4-FFF2-40B4-BE49-F238E27FC236}">
                <a16:creationId xmlns:a16="http://schemas.microsoft.com/office/drawing/2014/main" id="{C4B31E48-61A2-42E3-9E67-C62D2ED4B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05" y="2871778"/>
            <a:ext cx="8724609" cy="6078621"/>
          </a:xfrm>
          <a:prstGeom prst="rect">
            <a:avLst/>
          </a:prstGeom>
        </p:spPr>
      </p:pic>
    </p:spTree>
    <p:extLst>
      <p:ext uri="{BB962C8B-B14F-4D97-AF65-F5344CB8AC3E}">
        <p14:creationId xmlns:p14="http://schemas.microsoft.com/office/powerpoint/2010/main" val="95093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 by </a:t>
            </a:r>
          </a:p>
          <a:p>
            <a:pPr algn="ctr">
              <a:lnSpc>
                <a:spcPts val="8159"/>
              </a:lnSpc>
            </a:pPr>
            <a:r>
              <a:rPr lang="en-US" sz="7200" spc="-696" dirty="0">
                <a:solidFill>
                  <a:srgbClr val="3A855D"/>
                </a:solidFill>
                <a:latin typeface="Public Sans"/>
                <a:ea typeface="Public Sans"/>
                <a:cs typeface="Public Sans"/>
                <a:sym typeface="Public Sans"/>
              </a:rPr>
              <a:t>Credit Card Category</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909103"/>
            <a:ext cx="6567055" cy="3785652"/>
          </a:xfrm>
          <a:prstGeom prst="rect">
            <a:avLst/>
          </a:prstGeom>
          <a:noFill/>
        </p:spPr>
        <p:txBody>
          <a:bodyPr wrap="square">
            <a:spAutoFit/>
          </a:bodyPr>
          <a:lstStyle/>
          <a:p>
            <a:pPr marL="342900" indent="-342900">
              <a:buFont typeface="Arial" panose="020B0604020202020204" pitchFamily="34" charset="0"/>
              <a:buChar char="•"/>
            </a:pPr>
            <a:r>
              <a:rPr lang="en-US" sz="2400" b="1" spc="119" dirty="0">
                <a:solidFill>
                  <a:srgbClr val="F1F0EC"/>
                </a:solidFill>
                <a:latin typeface="Public Sans Medium"/>
              </a:rPr>
              <a:t>70.55% of customers are credit card holders.</a:t>
            </a:r>
          </a:p>
          <a:p>
            <a:pPr marL="342900" indent="-342900">
              <a:buFont typeface="Arial" panose="020B0604020202020204" pitchFamily="34" charset="0"/>
              <a:buChar char="•"/>
            </a:pPr>
            <a:endParaRPr lang="en-US" sz="2400" b="1" spc="119" dirty="0">
              <a:solidFill>
                <a:srgbClr val="F1F0EC"/>
              </a:solidFill>
              <a:latin typeface="Public Sans Medium"/>
            </a:endParaRPr>
          </a:p>
          <a:p>
            <a:pPr marL="342900" indent="-342900">
              <a:buFont typeface="Arial" panose="020B0604020202020204" pitchFamily="34" charset="0"/>
              <a:buChar char="•"/>
            </a:pPr>
            <a:r>
              <a:rPr lang="en-US" sz="2400" b="1" spc="119" dirty="0">
                <a:solidFill>
                  <a:srgbClr val="F1F0EC"/>
                </a:solidFill>
                <a:latin typeface="Public Sans Medium"/>
              </a:rPr>
              <a:t>29.45% are non–credit card holders.</a:t>
            </a:r>
          </a:p>
          <a:p>
            <a:pPr marL="342900" indent="-342900">
              <a:buFont typeface="Arial" panose="020B0604020202020204" pitchFamily="34" charset="0"/>
              <a:buChar char="•"/>
            </a:pPr>
            <a:endParaRPr lang="en-US" sz="2400" b="1" spc="119" dirty="0">
              <a:solidFill>
                <a:srgbClr val="F1F0EC"/>
              </a:solidFill>
              <a:latin typeface="Public Sans Medium"/>
            </a:endParaRPr>
          </a:p>
          <a:p>
            <a:pPr marL="342900" indent="-342900">
              <a:buFont typeface="Arial" panose="020B0604020202020204" pitchFamily="34" charset="0"/>
              <a:buChar char="•"/>
            </a:pPr>
            <a:r>
              <a:rPr lang="en-US" sz="2400" b="1" spc="119" dirty="0">
                <a:solidFill>
                  <a:srgbClr val="F1F0EC"/>
                </a:solidFill>
                <a:latin typeface="Public Sans Medium"/>
              </a:rPr>
              <a:t>Majority of the customer base prefers credit card usage.</a:t>
            </a:r>
          </a:p>
          <a:p>
            <a:pPr marL="342900" indent="-342900">
              <a:buFont typeface="Arial" panose="020B0604020202020204" pitchFamily="34" charset="0"/>
              <a:buChar char="•"/>
            </a:pPr>
            <a:endParaRPr lang="en-US" sz="2400" b="1" spc="119" dirty="0">
              <a:solidFill>
                <a:srgbClr val="F1F0EC"/>
              </a:solidFill>
              <a:latin typeface="Public Sans Medium"/>
            </a:endParaRPr>
          </a:p>
          <a:p>
            <a:pPr marL="342900" indent="-342900">
              <a:buFont typeface="Arial" panose="020B0604020202020204" pitchFamily="34" charset="0"/>
              <a:buChar char="•"/>
            </a:pPr>
            <a:r>
              <a:rPr lang="en-US" sz="2400" b="1" spc="119" dirty="0">
                <a:solidFill>
                  <a:srgbClr val="F1F0EC"/>
                </a:solidFill>
                <a:latin typeface="Public Sans Medium"/>
              </a:rPr>
              <a:t>Indicates strong adoption of credit products among customers.</a:t>
            </a:r>
          </a:p>
        </p:txBody>
      </p:sp>
      <p:pic>
        <p:nvPicPr>
          <p:cNvPr id="8" name="Picture 7">
            <a:extLst>
              <a:ext uri="{FF2B5EF4-FFF2-40B4-BE49-F238E27FC236}">
                <a16:creationId xmlns:a16="http://schemas.microsoft.com/office/drawing/2014/main" id="{BFF80DAA-7AF4-46ED-8FE2-511A6DAE5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899" y="3359246"/>
            <a:ext cx="8141887" cy="5439115"/>
          </a:xfrm>
          <a:prstGeom prst="rect">
            <a:avLst/>
          </a:prstGeom>
        </p:spPr>
      </p:pic>
    </p:spTree>
    <p:extLst>
      <p:ext uri="{BB962C8B-B14F-4D97-AF65-F5344CB8AC3E}">
        <p14:creationId xmlns:p14="http://schemas.microsoft.com/office/powerpoint/2010/main" val="2155858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209800" y="668171"/>
            <a:ext cx="14439900"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Exited Customer by </a:t>
            </a:r>
          </a:p>
          <a:p>
            <a:pPr algn="ctr">
              <a:lnSpc>
                <a:spcPts val="8159"/>
              </a:lnSpc>
            </a:pPr>
            <a:r>
              <a:rPr lang="en-US" sz="7200" spc="-696" dirty="0">
                <a:solidFill>
                  <a:srgbClr val="3A855D"/>
                </a:solidFill>
                <a:latin typeface="Public Sans"/>
                <a:ea typeface="Public Sans"/>
                <a:cs typeface="Public Sans"/>
                <a:sym typeface="Public Sans"/>
              </a:rPr>
              <a:t>Credit Card Category and Active Category</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626051"/>
              <a:ext cx="6567055" cy="4524315"/>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Inactive credit card holders have the highest exits (942).</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Active credit card holders exited less (482).</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Among non–credit card holders, exits are lower overall (360 inactive, 253 active).</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inactivity drives churn, especially among credit card users.</a:t>
              </a:r>
            </a:p>
          </p:txBody>
        </p:sp>
      </p:grpSp>
      <p:pic>
        <p:nvPicPr>
          <p:cNvPr id="11" name="Picture 10">
            <a:extLst>
              <a:ext uri="{FF2B5EF4-FFF2-40B4-BE49-F238E27FC236}">
                <a16:creationId xmlns:a16="http://schemas.microsoft.com/office/drawing/2014/main" id="{21F070E8-4637-4032-8B03-1E22BC830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25" y="3198348"/>
            <a:ext cx="8430975" cy="5876133"/>
          </a:xfrm>
          <a:prstGeom prst="rect">
            <a:avLst/>
          </a:prstGeom>
        </p:spPr>
      </p:pic>
    </p:spTree>
    <p:extLst>
      <p:ext uri="{BB962C8B-B14F-4D97-AF65-F5344CB8AC3E}">
        <p14:creationId xmlns:p14="http://schemas.microsoft.com/office/powerpoint/2010/main" val="38622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Churn Rate &amp; Credit Score by Product Count and Card Type</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8582"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757795" y="3218344"/>
            <a:ext cx="7117773" cy="6001643"/>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Credit scores are similar across both categories (credit &amp; non-credit holders).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Churn rate pattern is identical for both groups — rises with more products.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Lowest churn for customers with 2 products (≈0.07–0.08).</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Highest churn (1.00) seen in 4-product customers, regardless of credit card status.</a:t>
            </a:r>
          </a:p>
          <a:p>
            <a:pPr marL="342900" indent="-342900">
              <a:buFont typeface="Arial" panose="020B0604020202020204" pitchFamily="34" charset="0"/>
              <a:buChar char="•"/>
            </a:pPr>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Suggests number of products is a stronger churn driver than credit card usage or credit score.</a:t>
            </a:r>
          </a:p>
        </p:txBody>
      </p:sp>
      <p:pic>
        <p:nvPicPr>
          <p:cNvPr id="3" name="Picture 2">
            <a:extLst>
              <a:ext uri="{FF2B5EF4-FFF2-40B4-BE49-F238E27FC236}">
                <a16:creationId xmlns:a16="http://schemas.microsoft.com/office/drawing/2014/main" id="{1A8C2DEB-F4AB-4CE0-8106-669CFA0A8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72" y="3376564"/>
            <a:ext cx="8797637" cy="5015828"/>
          </a:xfrm>
          <a:prstGeom prst="rect">
            <a:avLst/>
          </a:prstGeom>
        </p:spPr>
      </p:pic>
    </p:spTree>
    <p:extLst>
      <p:ext uri="{BB962C8B-B14F-4D97-AF65-F5344CB8AC3E}">
        <p14:creationId xmlns:p14="http://schemas.microsoft.com/office/powerpoint/2010/main" val="265224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209800" y="668171"/>
            <a:ext cx="14439900"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Total Balance Distribution by Number of Products</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626051"/>
              <a:ext cx="6567055" cy="5262979"/>
            </a:xfrm>
            <a:prstGeom prst="rect">
              <a:avLst/>
            </a:prstGeom>
            <a:noFill/>
          </p:spPr>
          <p:txBody>
            <a:bodyPr wrap="square">
              <a:spAutoFit/>
            </a:bodyPr>
            <a:lstStyle/>
            <a:p>
              <a:pPr marL="342900" indent="-342900">
                <a:buFont typeface="Arial" panose="020B0604020202020204" pitchFamily="34" charset="0"/>
                <a:buChar char="•"/>
              </a:pPr>
              <a:r>
                <a:rPr lang="en-US" sz="2400" spc="119" dirty="0">
                  <a:solidFill>
                    <a:srgbClr val="F1F0EC"/>
                  </a:solidFill>
                  <a:latin typeface="Public Sans Medium"/>
                </a:rPr>
                <a:t>Customers with 1 product hold the highest total balance (501.04M).</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Balances drop sharply as the number of products increases.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3- and 4-product customers contribute minimal balances.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Indicates that high-value customers prefer fewer products.</a:t>
              </a:r>
            </a:p>
            <a:p>
              <a:endParaRPr lang="en-US" sz="2400" spc="119" dirty="0">
                <a:solidFill>
                  <a:srgbClr val="F1F0EC"/>
                </a:solidFill>
                <a:latin typeface="Public Sans Medium"/>
              </a:endParaRPr>
            </a:p>
            <a:p>
              <a:pPr marL="342900" indent="-342900">
                <a:buFont typeface="Arial" panose="020B0604020202020204" pitchFamily="34" charset="0"/>
                <a:buChar char="•"/>
              </a:pPr>
              <a:r>
                <a:rPr lang="en-US" sz="2400" spc="119" dirty="0">
                  <a:solidFill>
                    <a:srgbClr val="F1F0EC"/>
                  </a:solidFill>
                  <a:latin typeface="Public Sans Medium"/>
                </a:rPr>
                <a:t>Suggests need to analyze multi-product strategy for profitability.</a:t>
              </a:r>
            </a:p>
          </p:txBody>
        </p:sp>
      </p:grpSp>
      <p:pic>
        <p:nvPicPr>
          <p:cNvPr id="9" name="Picture 8">
            <a:extLst>
              <a:ext uri="{FF2B5EF4-FFF2-40B4-BE49-F238E27FC236}">
                <a16:creationId xmlns:a16="http://schemas.microsoft.com/office/drawing/2014/main" id="{252DB735-B015-403C-B589-BECF732C7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64" y="3504926"/>
            <a:ext cx="7925066" cy="5262978"/>
          </a:xfrm>
          <a:prstGeom prst="rect">
            <a:avLst/>
          </a:prstGeom>
        </p:spPr>
      </p:pic>
    </p:spTree>
    <p:extLst>
      <p:ext uri="{BB962C8B-B14F-4D97-AF65-F5344CB8AC3E}">
        <p14:creationId xmlns:p14="http://schemas.microsoft.com/office/powerpoint/2010/main" val="1483204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E3E57916-0781-4D9C-82E5-72BF1B4B8979}"/>
              </a:ext>
            </a:extLst>
          </p:cNvPr>
          <p:cNvSpPr txBox="1"/>
          <p:nvPr/>
        </p:nvSpPr>
        <p:spPr>
          <a:xfrm>
            <a:off x="9753600" y="3293813"/>
            <a:ext cx="7696200" cy="6082963"/>
          </a:xfrm>
          <a:prstGeom prst="rect">
            <a:avLst/>
          </a:prstGeom>
        </p:spPr>
        <p:txBody>
          <a:bodyPr lIns="50800" tIns="50800" rIns="50800" bIns="50800" rtlCol="0" anchor="ctr"/>
          <a:lstStyle/>
          <a:p>
            <a:pPr algn="ctr">
              <a:lnSpc>
                <a:spcPts val="1925"/>
              </a:lnSpc>
            </a:pPr>
            <a:endParaRPr/>
          </a:p>
        </p:txBody>
      </p:sp>
      <p:pic>
        <p:nvPicPr>
          <p:cNvPr id="8" name="Picture 7">
            <a:extLst>
              <a:ext uri="{FF2B5EF4-FFF2-40B4-BE49-F238E27FC236}">
                <a16:creationId xmlns:a16="http://schemas.microsoft.com/office/drawing/2014/main" id="{8BB1F391-AC4F-459F-9387-F80BB5B99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116" y="0"/>
            <a:ext cx="12943767" cy="10287000"/>
          </a:xfrm>
          <a:prstGeom prst="rect">
            <a:avLst/>
          </a:prstGeom>
        </p:spPr>
      </p:pic>
    </p:spTree>
    <p:extLst>
      <p:ext uri="{BB962C8B-B14F-4D97-AF65-F5344CB8AC3E}">
        <p14:creationId xmlns:p14="http://schemas.microsoft.com/office/powerpoint/2010/main" val="3274603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E3E57916-0781-4D9C-82E5-72BF1B4B8979}"/>
              </a:ext>
            </a:extLst>
          </p:cNvPr>
          <p:cNvSpPr txBox="1"/>
          <p:nvPr/>
        </p:nvSpPr>
        <p:spPr>
          <a:xfrm>
            <a:off x="9753600" y="3293813"/>
            <a:ext cx="7696200" cy="6082963"/>
          </a:xfrm>
          <a:prstGeom prst="rect">
            <a:avLst/>
          </a:prstGeom>
        </p:spPr>
        <p:txBody>
          <a:bodyPr lIns="50800" tIns="50800" rIns="50800" bIns="50800" rtlCol="0" anchor="ctr"/>
          <a:lstStyle/>
          <a:p>
            <a:pPr algn="ctr">
              <a:lnSpc>
                <a:spcPts val="1925"/>
              </a:lnSpc>
            </a:pPr>
            <a:endParaRPr/>
          </a:p>
        </p:txBody>
      </p:sp>
      <p:pic>
        <p:nvPicPr>
          <p:cNvPr id="3" name="Picture 2">
            <a:extLst>
              <a:ext uri="{FF2B5EF4-FFF2-40B4-BE49-F238E27FC236}">
                <a16:creationId xmlns:a16="http://schemas.microsoft.com/office/drawing/2014/main" id="{0DAB3444-B314-440F-B3D8-44F04199F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227" y="0"/>
            <a:ext cx="16063546" cy="10287000"/>
          </a:xfrm>
          <a:prstGeom prst="rect">
            <a:avLst/>
          </a:prstGeom>
        </p:spPr>
      </p:pic>
    </p:spTree>
    <p:extLst>
      <p:ext uri="{BB962C8B-B14F-4D97-AF65-F5344CB8AC3E}">
        <p14:creationId xmlns:p14="http://schemas.microsoft.com/office/powerpoint/2010/main" val="3991706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E3E57916-0781-4D9C-82E5-72BF1B4B8979}"/>
              </a:ext>
            </a:extLst>
          </p:cNvPr>
          <p:cNvSpPr txBox="1"/>
          <p:nvPr/>
        </p:nvSpPr>
        <p:spPr>
          <a:xfrm>
            <a:off x="9753600" y="3293813"/>
            <a:ext cx="7696200" cy="6082963"/>
          </a:xfrm>
          <a:prstGeom prst="rect">
            <a:avLst/>
          </a:prstGeom>
        </p:spPr>
        <p:txBody>
          <a:bodyPr lIns="50800" tIns="50800" rIns="50800" bIns="50800" rtlCol="0" anchor="ctr"/>
          <a:lstStyle/>
          <a:p>
            <a:pPr algn="ctr">
              <a:lnSpc>
                <a:spcPts val="1925"/>
              </a:lnSpc>
            </a:pPr>
            <a:endParaRPr/>
          </a:p>
        </p:txBody>
      </p:sp>
      <p:pic>
        <p:nvPicPr>
          <p:cNvPr id="3" name="Picture 2">
            <a:extLst>
              <a:ext uri="{FF2B5EF4-FFF2-40B4-BE49-F238E27FC236}">
                <a16:creationId xmlns:a16="http://schemas.microsoft.com/office/drawing/2014/main" id="{914CC991-5B35-4160-9F34-C2A9130BE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838"/>
            <a:ext cx="18288000" cy="10151324"/>
          </a:xfrm>
          <a:prstGeom prst="rect">
            <a:avLst/>
          </a:prstGeom>
        </p:spPr>
      </p:pic>
    </p:spTree>
    <p:extLst>
      <p:ext uri="{BB962C8B-B14F-4D97-AF65-F5344CB8AC3E}">
        <p14:creationId xmlns:p14="http://schemas.microsoft.com/office/powerpoint/2010/main" val="72093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409699" y="556714"/>
            <a:ext cx="8648701" cy="1051570"/>
          </a:xfrm>
          <a:prstGeom prst="rect">
            <a:avLst/>
          </a:prstGeom>
        </p:spPr>
        <p:txBody>
          <a:bodyPr wrap="square" lIns="0" tIns="0" rIns="0" bIns="0" rtlCol="0" anchor="t">
            <a:spAutoFit/>
          </a:bodyPr>
          <a:lstStyle/>
          <a:p>
            <a:pPr algn="l">
              <a:lnSpc>
                <a:spcPts val="8159"/>
              </a:lnSpc>
            </a:pPr>
            <a:r>
              <a:rPr lang="en-US" sz="8499" spc="-696" dirty="0">
                <a:solidFill>
                  <a:srgbClr val="3A855D"/>
                </a:solidFill>
                <a:latin typeface="Public Sans"/>
                <a:ea typeface="Public Sans"/>
                <a:cs typeface="Public Sans"/>
                <a:sym typeface="Public Sans"/>
              </a:rPr>
              <a:t>Challenges</a:t>
            </a:r>
          </a:p>
        </p:txBody>
      </p:sp>
      <p:sp>
        <p:nvSpPr>
          <p:cNvPr id="4" name="TextBox 4"/>
          <p:cNvSpPr txBox="1"/>
          <p:nvPr/>
        </p:nvSpPr>
        <p:spPr>
          <a:xfrm>
            <a:off x="1409699" y="1608284"/>
            <a:ext cx="15811501" cy="7272697"/>
          </a:xfrm>
          <a:prstGeom prst="rect">
            <a:avLst/>
          </a:prstGeom>
        </p:spPr>
        <p:txBody>
          <a:bodyPr wrap="square" lIns="0" tIns="0" rIns="0" bIns="0" rtlCol="0" anchor="t">
            <a:spAutoFit/>
          </a:bodyPr>
          <a:lstStyle/>
          <a:p>
            <a:pPr marL="342900" lvl="0" indent="-342900" algn="l">
              <a:lnSpc>
                <a:spcPct val="200000"/>
              </a:lnSpc>
              <a:spcBef>
                <a:spcPct val="0"/>
              </a:spcBef>
              <a:buFont typeface="Arial" panose="020B0604020202020204" pitchFamily="34" charset="0"/>
              <a:buChar char="•"/>
            </a:pPr>
            <a:r>
              <a:rPr lang="en-US" sz="2400" b="1" u="none" spc="119" dirty="0">
                <a:solidFill>
                  <a:srgbClr val="3A855D"/>
                </a:solidFill>
                <a:latin typeface="Public Sans Medium"/>
                <a:ea typeface="Public Sans Medium"/>
                <a:cs typeface="Public Sans Medium"/>
                <a:sym typeface="Public Sans Medium"/>
              </a:rPr>
              <a:t>Limited Data Availability: </a:t>
            </a:r>
            <a:r>
              <a:rPr lang="en-US" sz="2400" u="none" spc="119" dirty="0">
                <a:solidFill>
                  <a:srgbClr val="3A855D"/>
                </a:solidFill>
                <a:latin typeface="Public Sans Medium"/>
                <a:ea typeface="Public Sans Medium"/>
                <a:cs typeface="Public Sans Medium"/>
                <a:sym typeface="Public Sans Medium"/>
              </a:rPr>
              <a:t>Access to comprehensive datasets was limited, as several key variables were missing, reducing the depth and scope of analysis.</a:t>
            </a:r>
          </a:p>
          <a:p>
            <a:pPr marL="342900" lvl="0" indent="-342900" algn="l">
              <a:lnSpc>
                <a:spcPct val="200000"/>
              </a:lnSpc>
              <a:spcBef>
                <a:spcPct val="0"/>
              </a:spcBef>
              <a:buFont typeface="Arial" panose="020B0604020202020204" pitchFamily="34" charset="0"/>
              <a:buChar char="•"/>
            </a:pPr>
            <a:r>
              <a:rPr lang="en-US" sz="2400" b="1" u="none" spc="119" dirty="0">
                <a:solidFill>
                  <a:srgbClr val="3A855D"/>
                </a:solidFill>
                <a:latin typeface="Public Sans Medium"/>
                <a:ea typeface="Public Sans Medium"/>
                <a:cs typeface="Public Sans Medium"/>
                <a:sym typeface="Public Sans Medium"/>
              </a:rPr>
              <a:t>Technical Restrictions: </a:t>
            </a:r>
            <a:r>
              <a:rPr lang="en-US" sz="2400" u="none" spc="119" dirty="0">
                <a:solidFill>
                  <a:srgbClr val="3A855D"/>
                </a:solidFill>
                <a:latin typeface="Public Sans Medium"/>
                <a:ea typeface="Public Sans Medium"/>
                <a:cs typeface="Public Sans Medium"/>
                <a:sym typeface="Public Sans Medium"/>
              </a:rPr>
              <a:t>The available tools and technologies imposed constraints on performing advanced analytics and implementing complex machine learning models.</a:t>
            </a:r>
          </a:p>
          <a:p>
            <a:pPr marL="342900" lvl="0" indent="-342900" algn="l">
              <a:lnSpc>
                <a:spcPct val="200000"/>
              </a:lnSpc>
              <a:spcBef>
                <a:spcPct val="0"/>
              </a:spcBef>
              <a:buFont typeface="Arial" panose="020B0604020202020204" pitchFamily="34" charset="0"/>
              <a:buChar char="•"/>
            </a:pPr>
            <a:r>
              <a:rPr lang="en-US" sz="2400" b="1" u="none" spc="119" dirty="0">
                <a:solidFill>
                  <a:srgbClr val="3A855D"/>
                </a:solidFill>
                <a:latin typeface="Public Sans Medium"/>
                <a:ea typeface="Public Sans Medium"/>
                <a:cs typeface="Public Sans Medium"/>
                <a:sym typeface="Public Sans Medium"/>
              </a:rPr>
              <a:t>Complexity of Analysis: </a:t>
            </a:r>
            <a:r>
              <a:rPr lang="en-US" sz="2400" u="none" spc="119" dirty="0">
                <a:solidFill>
                  <a:srgbClr val="3A855D"/>
                </a:solidFill>
                <a:latin typeface="Public Sans Medium"/>
                <a:ea typeface="Public Sans Medium"/>
                <a:cs typeface="Public Sans Medium"/>
                <a:sym typeface="Public Sans Medium"/>
              </a:rPr>
              <a:t>Analyzing customer behavior and predicting churn required identifying intricate relationships within the data, demanding advanced analytical methods and careful interpretation.</a:t>
            </a:r>
          </a:p>
          <a:p>
            <a:pPr marL="342900" lvl="0" indent="-342900" algn="l">
              <a:lnSpc>
                <a:spcPct val="200000"/>
              </a:lnSpc>
              <a:spcBef>
                <a:spcPct val="0"/>
              </a:spcBef>
              <a:buFont typeface="Arial" panose="020B0604020202020204" pitchFamily="34" charset="0"/>
              <a:buChar char="•"/>
            </a:pPr>
            <a:r>
              <a:rPr lang="en-US" sz="2400" b="1" u="none" spc="119" dirty="0">
                <a:solidFill>
                  <a:srgbClr val="3A855D"/>
                </a:solidFill>
                <a:latin typeface="Public Sans Medium"/>
                <a:ea typeface="Public Sans Medium"/>
                <a:cs typeface="Public Sans Medium"/>
                <a:sym typeface="Public Sans Medium"/>
              </a:rPr>
              <a:t>Overcoming Obstacles: </a:t>
            </a:r>
            <a:r>
              <a:rPr lang="en-US" sz="2400" u="none" spc="119" dirty="0">
                <a:solidFill>
                  <a:srgbClr val="3A855D"/>
                </a:solidFill>
                <a:latin typeface="Public Sans Medium"/>
                <a:ea typeface="Public Sans Medium"/>
                <a:cs typeface="Public Sans Medium"/>
                <a:sym typeface="Public Sans Medium"/>
              </a:rPr>
              <a:t>These challenges were addressed through iterative problem-solving, effective resource utilization, and fostering adaptability to manage uncertainty and data limitations.</a:t>
            </a:r>
          </a:p>
        </p:txBody>
      </p:sp>
      <p:sp>
        <p:nvSpPr>
          <p:cNvPr id="5" name="Freeform 5"/>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3052253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409699" y="556714"/>
            <a:ext cx="7519837" cy="1051570"/>
          </a:xfrm>
          <a:prstGeom prst="rect">
            <a:avLst/>
          </a:prstGeom>
        </p:spPr>
        <p:txBody>
          <a:bodyPr lIns="0" tIns="0" rIns="0" bIns="0" rtlCol="0" anchor="t">
            <a:spAutoFit/>
          </a:bodyPr>
          <a:lstStyle/>
          <a:p>
            <a:pPr algn="l">
              <a:lnSpc>
                <a:spcPts val="8159"/>
              </a:lnSpc>
            </a:pPr>
            <a:r>
              <a:rPr lang="en-US" sz="8499" spc="-696" dirty="0">
                <a:solidFill>
                  <a:srgbClr val="3A855D"/>
                </a:solidFill>
                <a:latin typeface="Public Sans"/>
                <a:ea typeface="Public Sans"/>
                <a:cs typeface="Public Sans"/>
                <a:sym typeface="Public Sans"/>
              </a:rPr>
              <a:t>Introduction</a:t>
            </a:r>
          </a:p>
        </p:txBody>
      </p:sp>
      <p:sp>
        <p:nvSpPr>
          <p:cNvPr id="4" name="TextBox 4"/>
          <p:cNvSpPr txBox="1"/>
          <p:nvPr/>
        </p:nvSpPr>
        <p:spPr>
          <a:xfrm>
            <a:off x="1409699" y="1608284"/>
            <a:ext cx="15811501" cy="8750024"/>
          </a:xfrm>
          <a:prstGeom prst="rect">
            <a:avLst/>
          </a:prstGeom>
        </p:spPr>
        <p:txBody>
          <a:bodyPr wrap="square" lIns="0" tIns="0" rIns="0" bIns="0" rtlCol="0" anchor="t">
            <a:spAutoFit/>
          </a:bodyPr>
          <a:lstStyle/>
          <a:p>
            <a:pPr lvl="0" algn="l">
              <a:lnSpc>
                <a:spcPct val="200000"/>
              </a:lnSpc>
              <a:spcBef>
                <a:spcPct val="0"/>
              </a:spcBef>
            </a:pPr>
            <a:r>
              <a:rPr lang="en-US" sz="2400" u="none" spc="119" dirty="0">
                <a:solidFill>
                  <a:srgbClr val="3A855D"/>
                </a:solidFill>
                <a:latin typeface="Public Sans Medium"/>
                <a:ea typeface="Public Sans Medium"/>
                <a:cs typeface="Public Sans Medium"/>
                <a:sym typeface="Public Sans Medium"/>
              </a:rPr>
              <a:t>In today’s competitive banking environment, understanding customer behavior is crucial to reducing churn and improving satisfaction. This project focuses on analyzing customer data to uncover actionable insights that help the bank strengthen relationships, enhance service delivery, and retain valuable clients. </a:t>
            </a:r>
          </a:p>
          <a:p>
            <a:pPr lvl="0" algn="l">
              <a:lnSpc>
                <a:spcPct val="200000"/>
              </a:lnSpc>
              <a:spcBef>
                <a:spcPct val="0"/>
              </a:spcBef>
            </a:pPr>
            <a:r>
              <a:rPr lang="en-US" sz="2400" u="none" spc="119" dirty="0">
                <a:solidFill>
                  <a:srgbClr val="3A855D"/>
                </a:solidFill>
                <a:latin typeface="Public Sans Medium"/>
                <a:ea typeface="Public Sans Medium"/>
                <a:cs typeface="Public Sans Medium"/>
                <a:sym typeface="Public Sans Medium"/>
              </a:rPr>
              <a:t>Using SQL for data extraction, cleaning, and transformation, and Power BI for visualization and reporting, this analysis integrates multiple datasets — including customer demographics, transaction details, exit information, and active customer profiles. </a:t>
            </a:r>
          </a:p>
          <a:p>
            <a:pPr lvl="0" algn="l">
              <a:lnSpc>
                <a:spcPct val="200000"/>
              </a:lnSpc>
              <a:spcBef>
                <a:spcPct val="0"/>
              </a:spcBef>
            </a:pPr>
            <a:r>
              <a:rPr lang="en-US" sz="2400" u="none" spc="119" dirty="0">
                <a:solidFill>
                  <a:srgbClr val="3A855D"/>
                </a:solidFill>
                <a:latin typeface="Public Sans Medium"/>
                <a:ea typeface="Public Sans Medium"/>
                <a:cs typeface="Public Sans Medium"/>
                <a:sym typeface="Public Sans Medium"/>
              </a:rPr>
              <a:t>The objective is to build a data-driven understanding of customer patterns, identify key factors influencing churn, and provide strategic recommendations that enable the bank to make informed, customer-centric decisions.</a:t>
            </a:r>
          </a:p>
          <a:p>
            <a:pPr lvl="0" algn="l">
              <a:lnSpc>
                <a:spcPct val="200000"/>
              </a:lnSpc>
              <a:spcBef>
                <a:spcPct val="0"/>
              </a:spcBef>
            </a:pPr>
            <a:r>
              <a:rPr lang="en-US" sz="2400" u="none" spc="119" dirty="0">
                <a:solidFill>
                  <a:srgbClr val="3A855D"/>
                </a:solidFill>
                <a:latin typeface="Public Sans Medium"/>
                <a:ea typeface="Public Sans Medium"/>
                <a:cs typeface="Public Sans Medium"/>
                <a:sym typeface="Public Sans Medium"/>
              </a:rPr>
              <a:t>Tools Used – Power BI Desktop, MySQL Workbench, MS-Office</a:t>
            </a:r>
          </a:p>
          <a:p>
            <a:pPr lvl="0" algn="l">
              <a:lnSpc>
                <a:spcPct val="200000"/>
              </a:lnSpc>
              <a:spcBef>
                <a:spcPct val="0"/>
              </a:spcBef>
            </a:pPr>
            <a:endParaRPr lang="en-US" sz="2400" u="none" spc="119" dirty="0">
              <a:solidFill>
                <a:srgbClr val="3A855D"/>
              </a:solidFill>
              <a:latin typeface="Public Sans Medium"/>
              <a:ea typeface="Public Sans Medium"/>
              <a:cs typeface="Public Sans Medium"/>
              <a:sym typeface="Public Sans Medium"/>
            </a:endParaRPr>
          </a:p>
        </p:txBody>
      </p:sp>
      <p:sp>
        <p:nvSpPr>
          <p:cNvPr id="5" name="Freeform 5"/>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12948">
            <a:off x="7020337" y="9985574"/>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4007150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409699" y="556714"/>
            <a:ext cx="8648701" cy="1051570"/>
          </a:xfrm>
          <a:prstGeom prst="rect">
            <a:avLst/>
          </a:prstGeom>
        </p:spPr>
        <p:txBody>
          <a:bodyPr wrap="square" lIns="0" tIns="0" rIns="0" bIns="0" rtlCol="0" anchor="t">
            <a:spAutoFit/>
          </a:bodyPr>
          <a:lstStyle/>
          <a:p>
            <a:pPr algn="l">
              <a:lnSpc>
                <a:spcPts val="8159"/>
              </a:lnSpc>
            </a:pPr>
            <a:r>
              <a:rPr lang="en-US" sz="8499" spc="-696" dirty="0">
                <a:solidFill>
                  <a:srgbClr val="3A855D"/>
                </a:solidFill>
                <a:latin typeface="Public Sans"/>
                <a:ea typeface="Public Sans"/>
                <a:cs typeface="Public Sans"/>
                <a:sym typeface="Public Sans"/>
              </a:rPr>
              <a:t>Conclusion</a:t>
            </a:r>
          </a:p>
        </p:txBody>
      </p:sp>
      <p:sp>
        <p:nvSpPr>
          <p:cNvPr id="4" name="TextBox 4"/>
          <p:cNvSpPr txBox="1"/>
          <p:nvPr/>
        </p:nvSpPr>
        <p:spPr>
          <a:xfrm>
            <a:off x="914400" y="1536976"/>
            <a:ext cx="17030701" cy="8750024"/>
          </a:xfrm>
          <a:prstGeom prst="rect">
            <a:avLst/>
          </a:prstGeom>
        </p:spPr>
        <p:txBody>
          <a:bodyPr wrap="square" lIns="0" tIns="0" rIns="0" bIns="0" rtlCol="0" anchor="t">
            <a:spAutoFit/>
          </a:bodyPr>
          <a:lstStyle/>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High-Risk Segments: Churn is highest among females aged 50+ (52.4%) and German customers (32.4%), indicating the need for targeted retention strategies.</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Loyal Segments: Young customers (18–30) and those with mid credit scores (670–739) show the lowest churn, reflecting strong loyalty.</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Market Insights: France demonstrates the strongest market presence with high customer volume and a low exit rate (16.2%).</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Product Engagement: Most customers hold only one product but maintain the highest balances, presenting a strong upselling opportunity.</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Cross-Sell Potential: Non–credit card holders (29.45%) represent a valuable target group for cross-selling.</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Behavioral Insight: Salary shows no correlation with credit score or balance, making it an ineffective churn predictor.</a:t>
            </a:r>
          </a:p>
        </p:txBody>
      </p:sp>
      <p:sp>
        <p:nvSpPr>
          <p:cNvPr id="5" name="Freeform 5"/>
          <p:cNvSpPr/>
          <p:nvPr/>
        </p:nvSpPr>
        <p:spPr>
          <a:xfrm>
            <a:off x="16026779" y="-1131767"/>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12948">
            <a:off x="7305308" y="9342190"/>
            <a:ext cx="2715253"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382754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409699" y="556714"/>
            <a:ext cx="8648701" cy="1051570"/>
          </a:xfrm>
          <a:prstGeom prst="rect">
            <a:avLst/>
          </a:prstGeom>
        </p:spPr>
        <p:txBody>
          <a:bodyPr wrap="square" lIns="0" tIns="0" rIns="0" bIns="0" rtlCol="0" anchor="t">
            <a:spAutoFit/>
          </a:bodyPr>
          <a:lstStyle/>
          <a:p>
            <a:pPr algn="l">
              <a:lnSpc>
                <a:spcPts val="8159"/>
              </a:lnSpc>
            </a:pPr>
            <a:r>
              <a:rPr lang="en-US" sz="8499" spc="-696" dirty="0">
                <a:solidFill>
                  <a:srgbClr val="3A855D"/>
                </a:solidFill>
                <a:latin typeface="Public Sans"/>
                <a:ea typeface="Public Sans"/>
                <a:cs typeface="Public Sans"/>
                <a:sym typeface="Public Sans"/>
              </a:rPr>
              <a:t>Recommendations</a:t>
            </a:r>
          </a:p>
        </p:txBody>
      </p:sp>
      <p:sp>
        <p:nvSpPr>
          <p:cNvPr id="4" name="TextBox 4"/>
          <p:cNvSpPr txBox="1"/>
          <p:nvPr/>
        </p:nvSpPr>
        <p:spPr>
          <a:xfrm>
            <a:off x="914400" y="1536976"/>
            <a:ext cx="17030701" cy="8750024"/>
          </a:xfrm>
          <a:prstGeom prst="rect">
            <a:avLst/>
          </a:prstGeom>
        </p:spPr>
        <p:txBody>
          <a:bodyPr wrap="square" lIns="0" tIns="0" rIns="0" bIns="0" rtlCol="0" anchor="t">
            <a:spAutoFit/>
          </a:bodyPr>
          <a:lstStyle/>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Target High-Churn Segments: Focus retention efforts on females aged 50+ and German customers, as they exhibit the highest churn rates.</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Enhance Product Engagement: Launch personalized upselling and cross-selling campaigns for single-product holders and non–credit card users to boost engagement and revenue.</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Strengthen Customer Loyalty: Expand loyalty programs for the 30–50 male segment, leveraging their size and moderate stability to build long-term retention.</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Promote Positive Credit Behavior: Encourage and reward behaviors seen in the mid-credit score group (670–739) to sustain their low churn levels.</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Refine Targeting Approach: Avoid salary-based segmentation, as salary shows minimal influence on churn, balance, or credit score.</a:t>
            </a:r>
          </a:p>
          <a:p>
            <a:pPr marL="342900" lvl="0" indent="-342900" algn="l">
              <a:lnSpc>
                <a:spcPct val="200000"/>
              </a:lnSpc>
              <a:spcBef>
                <a:spcPct val="0"/>
              </a:spcBef>
              <a:buFont typeface="Arial" panose="020B0604020202020204" pitchFamily="34" charset="0"/>
              <a:buChar char="•"/>
            </a:pPr>
            <a:r>
              <a:rPr lang="en-US" sz="2400" u="none" spc="119" dirty="0">
                <a:solidFill>
                  <a:srgbClr val="3A855D"/>
                </a:solidFill>
                <a:latin typeface="Public Sans Medium"/>
                <a:ea typeface="Public Sans Medium"/>
                <a:cs typeface="Public Sans Medium"/>
                <a:sym typeface="Public Sans Medium"/>
              </a:rPr>
              <a:t>Geographic Focus: Prioritize France and Spain for business expansion, given their strong customer loyalty and manageable churn rates.</a:t>
            </a:r>
          </a:p>
        </p:txBody>
      </p:sp>
      <p:sp>
        <p:nvSpPr>
          <p:cNvPr id="5" name="Freeform 5"/>
          <p:cNvSpPr/>
          <p:nvPr/>
        </p:nvSpPr>
        <p:spPr>
          <a:xfrm>
            <a:off x="16026779" y="-1131767"/>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12948">
            <a:off x="7305308" y="9342190"/>
            <a:ext cx="2715253"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1002487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33924" y="6971250"/>
            <a:ext cx="21755848" cy="4174349"/>
            <a:chOff x="0" y="0"/>
            <a:chExt cx="7796805" cy="1495993"/>
          </a:xfrm>
        </p:grpSpPr>
        <p:sp>
          <p:nvSpPr>
            <p:cNvPr id="3" name="Freeform 3"/>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4" name="TextBox 4"/>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2"/>
            <a:stretch>
              <a:fillRect t="-144363" r="-9035" b="-20568"/>
            </a:stretch>
          </a:blipFill>
        </p:spPr>
      </p:sp>
      <p:sp>
        <p:nvSpPr>
          <p:cNvPr id="6" name="TextBox 6"/>
          <p:cNvSpPr txBox="1"/>
          <p:nvPr/>
        </p:nvSpPr>
        <p:spPr>
          <a:xfrm>
            <a:off x="3597138" y="2813213"/>
            <a:ext cx="11093721" cy="1807161"/>
          </a:xfrm>
          <a:prstGeom prst="rect">
            <a:avLst/>
          </a:prstGeom>
        </p:spPr>
        <p:txBody>
          <a:bodyPr lIns="0" tIns="0" rIns="0" bIns="0" rtlCol="0" anchor="t">
            <a:spAutoFit/>
          </a:bodyPr>
          <a:lstStyle/>
          <a:p>
            <a:pPr algn="ctr">
              <a:lnSpc>
                <a:spcPts val="13883"/>
              </a:lnSpc>
            </a:pPr>
            <a:r>
              <a:rPr lang="en-US" sz="15957" spc="-1308" dirty="0">
                <a:solidFill>
                  <a:srgbClr val="3A855D"/>
                </a:solidFill>
                <a:latin typeface="Public Sans"/>
                <a:ea typeface="Public Sans"/>
                <a:cs typeface="Public Sans"/>
                <a:sym typeface="Public Sans"/>
              </a:rPr>
              <a:t>Thank you!</a:t>
            </a:r>
          </a:p>
        </p:txBody>
      </p:sp>
      <p:sp>
        <p:nvSpPr>
          <p:cNvPr id="7" name="Freeform 7"/>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143000" y="677693"/>
            <a:ext cx="15621000" cy="8931613"/>
            <a:chOff x="0" y="0"/>
            <a:chExt cx="3791436" cy="1997209"/>
          </a:xfrm>
        </p:grpSpPr>
        <p:sp>
          <p:nvSpPr>
            <p:cNvPr id="3" name="Freeform 3"/>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id="4" name="TextBox 4"/>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5" name="TextBox 5"/>
          <p:cNvSpPr txBox="1"/>
          <p:nvPr/>
        </p:nvSpPr>
        <p:spPr>
          <a:xfrm>
            <a:off x="3480056" y="1846356"/>
            <a:ext cx="10627176" cy="1051570"/>
          </a:xfrm>
          <a:prstGeom prst="rect">
            <a:avLst/>
          </a:prstGeom>
        </p:spPr>
        <p:txBody>
          <a:bodyPr lIns="0" tIns="0" rIns="0" bIns="0" rtlCol="0" anchor="t">
            <a:spAutoFit/>
          </a:bodyPr>
          <a:lstStyle/>
          <a:p>
            <a:pPr algn="ctr">
              <a:lnSpc>
                <a:spcPts val="8159"/>
              </a:lnSpc>
            </a:pPr>
            <a:r>
              <a:rPr lang="en-US" sz="8499" spc="-696" dirty="0">
                <a:solidFill>
                  <a:srgbClr val="F1F0EC"/>
                </a:solidFill>
                <a:latin typeface="Public Sans"/>
                <a:ea typeface="Public Sans"/>
                <a:cs typeface="Public Sans"/>
                <a:sym typeface="Public Sans"/>
              </a:rPr>
              <a:t>Problem Statement</a:t>
            </a:r>
          </a:p>
        </p:txBody>
      </p:sp>
      <p:sp>
        <p:nvSpPr>
          <p:cNvPr id="6" name="TextBox 6"/>
          <p:cNvSpPr txBox="1"/>
          <p:nvPr/>
        </p:nvSpPr>
        <p:spPr>
          <a:xfrm>
            <a:off x="4180767" y="3615394"/>
            <a:ext cx="9926465" cy="2769989"/>
          </a:xfrm>
          <a:prstGeom prst="rect">
            <a:avLst/>
          </a:prstGeom>
        </p:spPr>
        <p:txBody>
          <a:bodyPr wrap="square" lIns="0" tIns="0" rIns="0" bIns="0" rtlCol="0" anchor="t">
            <a:spAutoFit/>
          </a:bodyPr>
          <a:lstStyle/>
          <a:p>
            <a:pPr marL="0" lvl="0" indent="0">
              <a:lnSpc>
                <a:spcPts val="2699"/>
              </a:lnSpc>
              <a:spcBef>
                <a:spcPct val="0"/>
              </a:spcBef>
            </a:pPr>
            <a:r>
              <a:rPr lang="en-US" sz="2400" u="none" spc="119" dirty="0">
                <a:solidFill>
                  <a:srgbClr val="F1F0EC"/>
                </a:solidFill>
                <a:latin typeface="Public Sans Medium"/>
                <a:ea typeface="Public Sans Medium"/>
                <a:cs typeface="Public Sans Medium"/>
                <a:sym typeface="Public Sans Medium"/>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409699" y="556714"/>
            <a:ext cx="9715501" cy="1051570"/>
          </a:xfrm>
          <a:prstGeom prst="rect">
            <a:avLst/>
          </a:prstGeom>
        </p:spPr>
        <p:txBody>
          <a:bodyPr wrap="square" lIns="0" tIns="0" rIns="0" bIns="0" rtlCol="0" anchor="t">
            <a:spAutoFit/>
          </a:bodyPr>
          <a:lstStyle/>
          <a:p>
            <a:pPr algn="l">
              <a:lnSpc>
                <a:spcPts val="8159"/>
              </a:lnSpc>
            </a:pPr>
            <a:r>
              <a:rPr lang="en-US" sz="8499" spc="-696" dirty="0">
                <a:solidFill>
                  <a:srgbClr val="3A855D"/>
                </a:solidFill>
                <a:latin typeface="Public Sans"/>
                <a:ea typeface="Public Sans"/>
                <a:cs typeface="Public Sans"/>
                <a:sym typeface="Public Sans"/>
              </a:rPr>
              <a:t>Data Schema</a:t>
            </a:r>
          </a:p>
        </p:txBody>
      </p:sp>
      <p:sp>
        <p:nvSpPr>
          <p:cNvPr id="5" name="Freeform 5"/>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pic>
        <p:nvPicPr>
          <p:cNvPr id="7" name="Picture 6">
            <a:extLst>
              <a:ext uri="{FF2B5EF4-FFF2-40B4-BE49-F238E27FC236}">
                <a16:creationId xmlns:a16="http://schemas.microsoft.com/office/drawing/2014/main" id="{D5C8ED5D-E725-4EE1-8BA8-221FC3A7F7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25" y="1776412"/>
            <a:ext cx="17735550" cy="6734175"/>
          </a:xfrm>
          <a:prstGeom prst="rect">
            <a:avLst/>
          </a:prstGeom>
        </p:spPr>
      </p:pic>
    </p:spTree>
    <p:extLst>
      <p:ext uri="{BB962C8B-B14F-4D97-AF65-F5344CB8AC3E}">
        <p14:creationId xmlns:p14="http://schemas.microsoft.com/office/powerpoint/2010/main" val="57124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105157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Customers by Gender</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pic>
        <p:nvPicPr>
          <p:cNvPr id="10" name="Picture 9">
            <a:extLst>
              <a:ext uri="{FF2B5EF4-FFF2-40B4-BE49-F238E27FC236}">
                <a16:creationId xmlns:a16="http://schemas.microsoft.com/office/drawing/2014/main" id="{68664204-C0E0-4698-B7CA-8EA461CF9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237" y="3637233"/>
            <a:ext cx="7363779" cy="5163867"/>
          </a:xfrm>
          <a:prstGeom prst="rect">
            <a:avLst/>
          </a:prstGeom>
        </p:spPr>
      </p:pic>
      <p:sp>
        <p:nvSpPr>
          <p:cNvPr id="12" name="TextBox 11">
            <a:extLst>
              <a:ext uri="{FF2B5EF4-FFF2-40B4-BE49-F238E27FC236}">
                <a16:creationId xmlns:a16="http://schemas.microsoft.com/office/drawing/2014/main" id="{C739A68B-7E35-4F78-8444-F3C904A5EE9B}"/>
              </a:ext>
            </a:extLst>
          </p:cNvPr>
          <p:cNvSpPr txBox="1"/>
          <p:nvPr/>
        </p:nvSpPr>
        <p:spPr>
          <a:xfrm>
            <a:off x="2026227" y="3957008"/>
            <a:ext cx="6567055" cy="4524315"/>
          </a:xfrm>
          <a:prstGeom prst="rect">
            <a:avLst/>
          </a:prstGeom>
          <a:noFill/>
        </p:spPr>
        <p:txBody>
          <a:bodyPr wrap="square">
            <a:spAutoFit/>
          </a:bodyPr>
          <a:lstStyle/>
          <a:p>
            <a:pPr marL="285750" indent="-285750">
              <a:buFont typeface="Arial" panose="020B0604020202020204" pitchFamily="34" charset="0"/>
              <a:buChar char="•"/>
            </a:pPr>
            <a:r>
              <a:rPr lang="en-US" sz="2400" spc="119" dirty="0">
                <a:solidFill>
                  <a:srgbClr val="F1F0EC"/>
                </a:solidFill>
                <a:latin typeface="Public Sans Medium"/>
              </a:rPr>
              <a:t>The customer base is slightly male-dominant.</a:t>
            </a:r>
          </a:p>
          <a:p>
            <a:pPr marL="285750" indent="-285750">
              <a:buFont typeface="Arial" panose="020B0604020202020204" pitchFamily="34" charset="0"/>
              <a:buChar char="•"/>
            </a:pPr>
            <a:r>
              <a:rPr lang="en-US" sz="2400" spc="119" dirty="0">
                <a:solidFill>
                  <a:srgbClr val="F1F0EC"/>
                </a:solidFill>
                <a:latin typeface="Public Sans Medium"/>
              </a:rPr>
              <a:t>Males account for 54.57% of total customers.</a:t>
            </a:r>
          </a:p>
          <a:p>
            <a:pPr marL="285750" indent="-285750">
              <a:buFont typeface="Arial" panose="020B0604020202020204" pitchFamily="34" charset="0"/>
              <a:buChar char="•"/>
            </a:pPr>
            <a:r>
              <a:rPr lang="en-US" sz="2400" spc="119" dirty="0">
                <a:solidFill>
                  <a:srgbClr val="F1F0EC"/>
                </a:solidFill>
                <a:latin typeface="Public Sans Medium"/>
              </a:rPr>
              <a:t>Females represent 45.43% of total customers.</a:t>
            </a:r>
          </a:p>
          <a:p>
            <a:pPr marL="285750" indent="-285750">
              <a:buFont typeface="Arial" panose="020B0604020202020204" pitchFamily="34" charset="0"/>
              <a:buChar char="•"/>
            </a:pPr>
            <a:r>
              <a:rPr lang="en-US" sz="2400" spc="119" dirty="0">
                <a:solidFill>
                  <a:srgbClr val="F1F0EC"/>
                </a:solidFill>
                <a:latin typeface="Public Sans Medium"/>
              </a:rPr>
              <a:t>The gender distribution is fairly balanced, with less than a 10% difference.</a:t>
            </a:r>
          </a:p>
          <a:p>
            <a:pPr marL="285750" indent="-285750">
              <a:buFont typeface="Arial" panose="020B0604020202020204" pitchFamily="34" charset="0"/>
              <a:buChar char="•"/>
            </a:pPr>
            <a:r>
              <a:rPr lang="en-US" sz="2400" spc="119" dirty="0">
                <a:solidFill>
                  <a:srgbClr val="F1F0EC"/>
                </a:solidFill>
                <a:latin typeface="Public Sans Medium"/>
              </a:rPr>
              <a:t>This indicates broad appeal across genders, with a small edge toward male customers.</a:t>
            </a:r>
            <a:endParaRPr lang="en-US" sz="2400" u="none" spc="119" dirty="0">
              <a:solidFill>
                <a:srgbClr val="F1F0EC"/>
              </a:solidFill>
              <a:latin typeface="Public Sans Medium"/>
              <a:ea typeface="Public Sans Medium"/>
              <a:cs typeface="Public Sans Medium"/>
              <a:sym typeface="Public Sans Medium"/>
            </a:endParaRPr>
          </a:p>
        </p:txBody>
      </p:sp>
    </p:spTree>
    <p:extLst>
      <p:ext uri="{BB962C8B-B14F-4D97-AF65-F5344CB8AC3E}">
        <p14:creationId xmlns:p14="http://schemas.microsoft.com/office/powerpoint/2010/main" val="56892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792914"/>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Customers by AgeGroup and Gender</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981200" y="3410549"/>
              <a:ext cx="6567055" cy="5632311"/>
            </a:xfrm>
            <a:prstGeom prst="rect">
              <a:avLst/>
            </a:prstGeom>
            <a:noFill/>
          </p:spPr>
          <p:txBody>
            <a:bodyPr wrap="square">
              <a:spAutoFit/>
            </a:bodyPr>
            <a:lstStyle/>
            <a:p>
              <a:pPr marL="457200" indent="-457200">
                <a:buFont typeface="Arial" panose="020B0604020202020204" pitchFamily="34" charset="0"/>
                <a:buChar char="•"/>
              </a:pPr>
              <a:r>
                <a:rPr lang="en-US" sz="2400" spc="119" dirty="0">
                  <a:solidFill>
                    <a:srgbClr val="F1F0EC"/>
                  </a:solidFill>
                  <a:latin typeface="Public Sans Medium"/>
                </a:rPr>
                <a:t>Middle-aged customers form the largest segment for both genders.</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Males (3.8K) outnumber females (3.1K) in the middle-aged group.</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Young and senior age groups have similar and smaller customer counts.</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Gender distribution is balanced in young and senior groups.</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The data suggests the business appeals most strongly to middle-aged males.</a:t>
              </a:r>
            </a:p>
          </p:txBody>
        </p:sp>
      </p:grpSp>
      <p:pic>
        <p:nvPicPr>
          <p:cNvPr id="3" name="Picture 2">
            <a:extLst>
              <a:ext uri="{FF2B5EF4-FFF2-40B4-BE49-F238E27FC236}">
                <a16:creationId xmlns:a16="http://schemas.microsoft.com/office/drawing/2014/main" id="{AE415FB9-DAF6-424C-9176-62B4A36C0663}"/>
              </a:ext>
            </a:extLst>
          </p:cNvPr>
          <p:cNvPicPr>
            <a:picLocks noChangeAspect="1"/>
          </p:cNvPicPr>
          <p:nvPr/>
        </p:nvPicPr>
        <p:blipFill rotWithShape="1">
          <a:blip r:embed="rId2">
            <a:extLst>
              <a:ext uri="{28A0092B-C50C-407E-A947-70E740481C1C}">
                <a14:useLocalDpi xmlns:a14="http://schemas.microsoft.com/office/drawing/2010/main" val="0"/>
              </a:ext>
            </a:extLst>
          </a:blip>
          <a:srcRect t="2309"/>
          <a:stretch/>
        </p:blipFill>
        <p:spPr>
          <a:xfrm>
            <a:off x="1219200" y="3379950"/>
            <a:ext cx="7621747" cy="5165216"/>
          </a:xfrm>
          <a:prstGeom prst="rect">
            <a:avLst/>
          </a:prstGeom>
        </p:spPr>
      </p:pic>
    </p:spTree>
    <p:extLst>
      <p:ext uri="{BB962C8B-B14F-4D97-AF65-F5344CB8AC3E}">
        <p14:creationId xmlns:p14="http://schemas.microsoft.com/office/powerpoint/2010/main" val="337566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827473"/>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Customers and Exited Customers by AgeGroup</a:t>
            </a:r>
          </a:p>
        </p:txBody>
      </p:sp>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1828800" y="3140224"/>
            <a:ext cx="6567055" cy="5909310"/>
          </a:xfrm>
          <a:prstGeom prst="rect">
            <a:avLst/>
          </a:prstGeom>
          <a:noFill/>
        </p:spPr>
        <p:txBody>
          <a:bodyPr wrap="square">
            <a:spAutoFit/>
          </a:bodyPr>
          <a:lstStyle/>
          <a:p>
            <a:pPr marL="457200" indent="-457200">
              <a:buFont typeface="Arial" panose="020B0604020202020204" pitchFamily="34" charset="0"/>
              <a:buChar char="•"/>
            </a:pPr>
            <a:r>
              <a:rPr lang="en-US" sz="2700" spc="119" dirty="0">
                <a:solidFill>
                  <a:srgbClr val="F1F0EC"/>
                </a:solidFill>
                <a:latin typeface="Public Sans Medium"/>
              </a:rPr>
              <a:t>Middle-aged customers make up the largest group (7.0K) overall.</a:t>
            </a:r>
          </a:p>
          <a:p>
            <a:pPr marL="457200" indent="-457200">
              <a:buFont typeface="Arial" panose="020B0604020202020204" pitchFamily="34" charset="0"/>
              <a:buChar char="•"/>
            </a:pPr>
            <a:r>
              <a:rPr lang="en-US" sz="2700" spc="119" dirty="0">
                <a:solidFill>
                  <a:srgbClr val="F1F0EC"/>
                </a:solidFill>
                <a:latin typeface="Public Sans Medium"/>
              </a:rPr>
              <a:t>They also have the highest number of exits (1.3K) among all age groups.</a:t>
            </a:r>
          </a:p>
          <a:p>
            <a:pPr marL="457200" indent="-457200">
              <a:buFont typeface="Arial" panose="020B0604020202020204" pitchFamily="34" charset="0"/>
              <a:buChar char="•"/>
            </a:pPr>
            <a:r>
              <a:rPr lang="en-US" sz="2700" spc="119" dirty="0">
                <a:solidFill>
                  <a:srgbClr val="F1F0EC"/>
                </a:solidFill>
                <a:latin typeface="Public Sans Medium"/>
              </a:rPr>
              <a:t>Young customers have the lowest exit rate (0.1K out of 1.6K).</a:t>
            </a:r>
          </a:p>
          <a:p>
            <a:pPr marL="457200" indent="-457200">
              <a:buFont typeface="Arial" panose="020B0604020202020204" pitchFamily="34" charset="0"/>
              <a:buChar char="•"/>
            </a:pPr>
            <a:r>
              <a:rPr lang="en-US" sz="2700" spc="119" dirty="0">
                <a:solidFill>
                  <a:srgbClr val="F1F0EC"/>
                </a:solidFill>
                <a:latin typeface="Public Sans Medium"/>
              </a:rPr>
              <a:t>Senior customers show a moderate exit rate (0.6K out of 1.4K).</a:t>
            </a:r>
          </a:p>
          <a:p>
            <a:pPr marL="457200" indent="-457200">
              <a:buFont typeface="Arial" panose="020B0604020202020204" pitchFamily="34" charset="0"/>
              <a:buChar char="•"/>
            </a:pPr>
            <a:r>
              <a:rPr lang="en-US" sz="2700" spc="119" dirty="0">
                <a:solidFill>
                  <a:srgbClr val="F1F0EC"/>
                </a:solidFill>
                <a:latin typeface="Public Sans Medium"/>
              </a:rPr>
              <a:t>Overall, customer retention is strongest among younger customers and weakest among middle-aged customers.</a:t>
            </a:r>
          </a:p>
        </p:txBody>
      </p:sp>
      <p:pic>
        <p:nvPicPr>
          <p:cNvPr id="13" name="Picture 12">
            <a:extLst>
              <a:ext uri="{FF2B5EF4-FFF2-40B4-BE49-F238E27FC236}">
                <a16:creationId xmlns:a16="http://schemas.microsoft.com/office/drawing/2014/main" id="{99039D2D-12A5-4DD3-AEC2-D6E7E19F4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5375" y="3376564"/>
            <a:ext cx="8105370" cy="5525633"/>
          </a:xfrm>
          <a:prstGeom prst="rect">
            <a:avLst/>
          </a:prstGeom>
        </p:spPr>
      </p:pic>
    </p:spTree>
    <p:extLst>
      <p:ext uri="{BB962C8B-B14F-4D97-AF65-F5344CB8AC3E}">
        <p14:creationId xmlns:p14="http://schemas.microsoft.com/office/powerpoint/2010/main" val="304353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F3F2B3B-FE69-4628-97AE-B75E4B1C25D4}"/>
              </a:ext>
            </a:extLst>
          </p:cNvPr>
          <p:cNvSpPr txBox="1"/>
          <p:nvPr/>
        </p:nvSpPr>
        <p:spPr>
          <a:xfrm>
            <a:off x="2743200" y="792914"/>
            <a:ext cx="13487399" cy="2103140"/>
          </a:xfrm>
          <a:prstGeom prst="rect">
            <a:avLst/>
          </a:prstGeom>
        </p:spPr>
        <p:txBody>
          <a:bodyPr wrap="square" lIns="0" tIns="0" rIns="0" bIns="0" rtlCol="0" anchor="t">
            <a:spAutoFit/>
          </a:bodyPr>
          <a:lstStyle/>
          <a:p>
            <a:pPr algn="ctr">
              <a:lnSpc>
                <a:spcPts val="8159"/>
              </a:lnSpc>
            </a:pPr>
            <a:r>
              <a:rPr lang="en-US" sz="7200" spc="-696" dirty="0">
                <a:solidFill>
                  <a:srgbClr val="3A855D"/>
                </a:solidFill>
                <a:latin typeface="Public Sans"/>
                <a:ea typeface="Public Sans"/>
                <a:cs typeface="Public Sans"/>
                <a:sym typeface="Public Sans"/>
              </a:rPr>
              <a:t>Number of Customers by </a:t>
            </a:r>
          </a:p>
          <a:p>
            <a:pPr algn="ctr">
              <a:lnSpc>
                <a:spcPts val="8159"/>
              </a:lnSpc>
            </a:pPr>
            <a:r>
              <a:rPr lang="en-US" sz="7200" spc="-696" dirty="0">
                <a:solidFill>
                  <a:srgbClr val="3A855D"/>
                </a:solidFill>
                <a:latin typeface="Public Sans"/>
                <a:ea typeface="Public Sans"/>
                <a:cs typeface="Public Sans"/>
                <a:sym typeface="Public Sans"/>
              </a:rPr>
              <a:t>Geography Locations</a:t>
            </a:r>
          </a:p>
        </p:txBody>
      </p:sp>
      <p:grpSp>
        <p:nvGrpSpPr>
          <p:cNvPr id="2" name="Group 1">
            <a:extLst>
              <a:ext uri="{FF2B5EF4-FFF2-40B4-BE49-F238E27FC236}">
                <a16:creationId xmlns:a16="http://schemas.microsoft.com/office/drawing/2014/main" id="{DFDBA536-9846-45A7-99CF-CE07A7AA6896}"/>
              </a:ext>
            </a:extLst>
          </p:cNvPr>
          <p:cNvGrpSpPr/>
          <p:nvPr/>
        </p:nvGrpSpPr>
        <p:grpSpPr>
          <a:xfrm>
            <a:off x="9753600" y="2896054"/>
            <a:ext cx="7696200" cy="6480722"/>
            <a:chOff x="1461655" y="2978805"/>
            <a:chExt cx="7696200" cy="6480722"/>
          </a:xfrm>
        </p:grpSpPr>
        <p:grpSp>
          <p:nvGrpSpPr>
            <p:cNvPr id="5" name="Group 3">
              <a:extLst>
                <a:ext uri="{FF2B5EF4-FFF2-40B4-BE49-F238E27FC236}">
                  <a16:creationId xmlns:a16="http://schemas.microsoft.com/office/drawing/2014/main" id="{262FD695-C5A8-479B-B790-8214230AE850}"/>
                </a:ext>
              </a:extLst>
            </p:cNvPr>
            <p:cNvGrpSpPr/>
            <p:nvPr/>
          </p:nvGrpSpPr>
          <p:grpSpPr>
            <a:xfrm>
              <a:off x="1461655" y="2978805"/>
              <a:ext cx="7696200" cy="6480722"/>
              <a:chOff x="0" y="0"/>
              <a:chExt cx="1102601" cy="1396725"/>
            </a:xfrm>
          </p:grpSpPr>
          <p:sp>
            <p:nvSpPr>
              <p:cNvPr id="6" name="Freeform 4">
                <a:extLst>
                  <a:ext uri="{FF2B5EF4-FFF2-40B4-BE49-F238E27FC236}">
                    <a16:creationId xmlns:a16="http://schemas.microsoft.com/office/drawing/2014/main" id="{2DEEF3C3-F090-489D-8FF8-EB285FAAA658}"/>
                  </a:ext>
                </a:extLst>
              </p:cNvPr>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7" name="TextBox 5">
                <a:extLst>
                  <a:ext uri="{FF2B5EF4-FFF2-40B4-BE49-F238E27FC236}">
                    <a16:creationId xmlns:a16="http://schemas.microsoft.com/office/drawing/2014/main" id="{E3E57916-0781-4D9C-82E5-72BF1B4B8979}"/>
                  </a:ext>
                </a:extLst>
              </p:cNvPr>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2" name="TextBox 11">
              <a:extLst>
                <a:ext uri="{FF2B5EF4-FFF2-40B4-BE49-F238E27FC236}">
                  <a16:creationId xmlns:a16="http://schemas.microsoft.com/office/drawing/2014/main" id="{C739A68B-7E35-4F78-8444-F3C904A5EE9B}"/>
                </a:ext>
              </a:extLst>
            </p:cNvPr>
            <p:cNvSpPr txBox="1"/>
            <p:nvPr/>
          </p:nvSpPr>
          <p:spPr>
            <a:xfrm>
              <a:off x="2026227" y="3587676"/>
              <a:ext cx="6567055" cy="5262979"/>
            </a:xfrm>
            <a:prstGeom prst="rect">
              <a:avLst/>
            </a:prstGeom>
            <a:noFill/>
          </p:spPr>
          <p:txBody>
            <a:bodyPr wrap="square">
              <a:spAutoFit/>
            </a:bodyPr>
            <a:lstStyle/>
            <a:p>
              <a:pPr marL="457200" indent="-457200">
                <a:buFont typeface="Arial" panose="020B0604020202020204" pitchFamily="34" charset="0"/>
                <a:buChar char="•"/>
              </a:pPr>
              <a:r>
                <a:rPr lang="en-US" sz="2400" spc="119" dirty="0">
                  <a:solidFill>
                    <a:srgbClr val="F1F0EC"/>
                  </a:solidFill>
                  <a:latin typeface="Public Sans Medium"/>
                </a:rPr>
                <a:t>France has the highest number of customers (5K).</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Germany and Spain have equal customer counts (2.5K each).</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France holds 50% of total customers, while Germany and Spain each contribute 25%.</a:t>
              </a:r>
            </a:p>
            <a:p>
              <a:endParaRPr lang="en-US" sz="2400" spc="119" dirty="0">
                <a:solidFill>
                  <a:srgbClr val="F1F0EC"/>
                </a:solidFill>
                <a:latin typeface="Public Sans Medium"/>
              </a:endParaRPr>
            </a:p>
            <a:p>
              <a:pPr marL="457200" indent="-457200">
                <a:buFont typeface="Arial" panose="020B0604020202020204" pitchFamily="34" charset="0"/>
                <a:buChar char="•"/>
              </a:pPr>
              <a:r>
                <a:rPr lang="en-US" sz="2400" spc="119" dirty="0">
                  <a:solidFill>
                    <a:srgbClr val="F1F0EC"/>
                  </a:solidFill>
                  <a:latin typeface="Public Sans Medium"/>
                </a:rPr>
                <a:t>The customer base is heavily concentrated in France, suggesting potential growth opportunities in Germany and Spain.</a:t>
              </a:r>
            </a:p>
          </p:txBody>
        </p:sp>
      </p:grpSp>
      <p:pic>
        <p:nvPicPr>
          <p:cNvPr id="9" name="Picture 8">
            <a:extLst>
              <a:ext uri="{FF2B5EF4-FFF2-40B4-BE49-F238E27FC236}">
                <a16:creationId xmlns:a16="http://schemas.microsoft.com/office/drawing/2014/main" id="{34C4CC45-B0AF-4797-A9BF-76FB585DB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673" y="3188337"/>
            <a:ext cx="8153400" cy="5833327"/>
          </a:xfrm>
          <a:prstGeom prst="rect">
            <a:avLst/>
          </a:prstGeom>
        </p:spPr>
      </p:pic>
    </p:spTree>
    <p:extLst>
      <p:ext uri="{BB962C8B-B14F-4D97-AF65-F5344CB8AC3E}">
        <p14:creationId xmlns:p14="http://schemas.microsoft.com/office/powerpoint/2010/main" val="2116218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1845</Words>
  <Application>Microsoft Office PowerPoint</Application>
  <PresentationFormat>Custom</PresentationFormat>
  <Paragraphs>217</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Public Sans Medium</vt:lpstr>
      <vt:lpstr>Arial</vt:lpstr>
      <vt:lpstr>Calibri</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Markets and Finance Presentation</dc:title>
  <dc:creator>Sahazadi Khatun</dc:creator>
  <cp:lastModifiedBy>Sahazadi Khatun</cp:lastModifiedBy>
  <cp:revision>52</cp:revision>
  <dcterms:created xsi:type="dcterms:W3CDTF">2006-08-16T00:00:00Z</dcterms:created>
  <dcterms:modified xsi:type="dcterms:W3CDTF">2025-10-26T15:09:31Z</dcterms:modified>
  <dc:identifier>DAG172znUvY</dc:identifier>
</cp:coreProperties>
</file>